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6" r:id="rId2"/>
    <p:sldId id="270" r:id="rId3"/>
    <p:sldId id="271" r:id="rId4"/>
    <p:sldId id="269" r:id="rId5"/>
    <p:sldId id="258" r:id="rId6"/>
    <p:sldId id="284" r:id="rId7"/>
    <p:sldId id="289" r:id="rId8"/>
    <p:sldId id="293" r:id="rId9"/>
    <p:sldId id="273" r:id="rId10"/>
    <p:sldId id="296" r:id="rId11"/>
    <p:sldId id="294" r:id="rId12"/>
    <p:sldId id="272" r:id="rId13"/>
    <p:sldId id="297" r:id="rId14"/>
    <p:sldId id="299" r:id="rId15"/>
    <p:sldId id="305" r:id="rId16"/>
    <p:sldId id="301" r:id="rId17"/>
    <p:sldId id="263" r:id="rId18"/>
    <p:sldId id="291" r:id="rId19"/>
    <p:sldId id="268" r:id="rId20"/>
    <p:sldId id="264" r:id="rId21"/>
    <p:sldId id="306" r:id="rId22"/>
    <p:sldId id="282" r:id="rId23"/>
    <p:sldId id="308" r:id="rId24"/>
    <p:sldId id="309" r:id="rId25"/>
    <p:sldId id="288" r:id="rId26"/>
    <p:sldId id="307" r:id="rId27"/>
    <p:sldId id="315" r:id="rId28"/>
    <p:sldId id="314" r:id="rId29"/>
    <p:sldId id="316" r:id="rId30"/>
    <p:sldId id="313" r:id="rId31"/>
    <p:sldId id="312" r:id="rId32"/>
    <p:sldId id="283" r:id="rId33"/>
    <p:sldId id="275" r:id="rId34"/>
    <p:sldId id="311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35A"/>
    <a:srgbClr val="A6A6A6"/>
    <a:srgbClr val="E6B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57" autoAdjust="0"/>
  </p:normalViewPr>
  <p:slideViewPr>
    <p:cSldViewPr snapToGrid="0">
      <p:cViewPr varScale="1">
        <p:scale>
          <a:sx n="56" d="100"/>
          <a:sy n="56" d="100"/>
        </p:scale>
        <p:origin x="96" y="13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1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1AD4F-F5E1-44BF-B2CE-5CC53752312E}" type="datetimeFigureOut">
              <a:rPr lang="fr-FR" smtClean="0"/>
              <a:t>06/06/2020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03F40-5359-45BD-BFB3-41D3E922B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423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43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33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86B6-4785-4B02-B45F-69E8EC48AF10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0309-B0F5-496A-AF01-C4F7D7127607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9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6555-B09D-4DF3-9E24-F95073C0E3C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041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A8E1-1FCB-4D1F-B5F8-40754BB1A44B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88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0532-6397-4639-8901-FD8E130F9E79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10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D8E1-DFBA-4FAC-A724-8EA9950C9948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6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63D7-C59B-4AE0-9D13-3E581A6403A6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26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6314-D09A-4343-94DD-6E21C843D93C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7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89E6-8346-407F-8976-74A6E6BC9C69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9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4E6-96AB-47D8-84F8-C8DEF4A89FA1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B724-3B24-4FAF-B85F-8349CE767A12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2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9C2D-42A1-4ACC-8E10-E8732F70073F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1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2921-F2F1-4662-8022-A6B0A50BAE48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8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8E3-595E-4DAE-88AA-4F167A64EEC9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8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0350-80C1-41CC-A2C2-E8482DBD7CDF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6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C547-5076-4761-9061-295AB8CD0FD5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3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ADAC-2FE0-4598-B64E-CE0503A9DF00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5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scape </a:t>
            </a: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569173" y="2255689"/>
            <a:ext cx="4130844" cy="11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70843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Projet d’étude de 2</a:t>
            </a:r>
            <a:r>
              <a:rPr kumimoji="0" lang="fr-F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nde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année.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Revue de projet final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BTS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ystèmes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umériques option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I.R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Etudiants 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GUIGAND Nathan -- MONVOISIN Guillaume -- DOHIN Cyril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FC1EEE-5222-404A-B871-AF572BBC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2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F1FF6-FC41-4A6D-8C7C-CD8270D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64" y="2056412"/>
            <a:ext cx="8596668" cy="3880773"/>
          </a:xfrm>
        </p:spPr>
        <p:txBody>
          <a:bodyPr/>
          <a:lstStyle/>
          <a:p>
            <a:r>
              <a:rPr lang="fr-FR" dirty="0"/>
              <a:t>Fonction permettant de supprimer un créneaux ou un superviseur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Lorsque le superviseur supprime un créneau déjà réservé, le numéro de téléphone du joueur est affiché grâce à une </a:t>
            </a:r>
            <a:r>
              <a:rPr lang="fr-FR" dirty="0" err="1"/>
              <a:t>alert</a:t>
            </a:r>
            <a:r>
              <a:rPr lang="fr-FR" dirty="0"/>
              <a:t> Windows.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67F8E-D5C2-40DE-A2BD-EEE7443C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7954DF-21EC-4CF6-A43D-74A72F436B6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2" t="37212" r="36589" b="50748"/>
          <a:stretch/>
        </p:blipFill>
        <p:spPr bwMode="auto">
          <a:xfrm>
            <a:off x="509038" y="4868799"/>
            <a:ext cx="6109335" cy="1095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C13C42E5-96F9-4393-BCD0-8D01066AF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2B099BD5-BA97-48FC-8C5C-6C876170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dirty="0"/>
              <a:t>Gérer les comptes superviseurs et les créneaux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C36BE60-B450-4681-A5CE-3B3B1888283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t="39158" r="34973" b="45228"/>
          <a:stretch/>
        </p:blipFill>
        <p:spPr bwMode="auto">
          <a:xfrm>
            <a:off x="500303" y="2455853"/>
            <a:ext cx="7101317" cy="1576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5D80C7AC-FDB1-4DD8-BDF1-C22311924496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883B3B18-6D2F-436A-A29B-811ABDEBDDC0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542AED2E-4F7F-4639-A9EA-45F704702135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7E8AF863-915D-4ED2-9B36-EAAC1FDED3FB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C85E4CB-CC32-4F15-AF5B-45D66EE1FD42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92AD2741-D269-4EDB-B988-56DD75D883B7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6DE5B9BD-2F71-45D4-BC33-83011032421E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2831266D-40B4-4693-8577-797A8CA677CA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97010CA5-0107-43DA-8C87-F5C8DB0BCEB0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AA35E-2EC9-4FED-8E37-368DCD564921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199FFB4-0935-49BE-AD01-E318045D10C0}"/>
              </a:ext>
            </a:extLst>
          </p:cNvPr>
          <p:cNvSpPr/>
          <p:nvPr/>
        </p:nvSpPr>
        <p:spPr>
          <a:xfrm>
            <a:off x="11376583" y="62307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EE89FB-3986-4CCC-831E-64BDAD50545C}"/>
              </a:ext>
            </a:extLst>
          </p:cNvPr>
          <p:cNvSpPr/>
          <p:nvPr/>
        </p:nvSpPr>
        <p:spPr>
          <a:xfrm>
            <a:off x="11606255" y="435163"/>
            <a:ext cx="104775" cy="350647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1FA81CC-B923-4A13-9BE3-995194BEAF73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4554A3A-767A-44A9-A01F-6E59785FE470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29BA8F9-3913-46D1-AFB7-22D65C0EBDA9}"/>
              </a:ext>
            </a:extLst>
          </p:cNvPr>
          <p:cNvSpPr txBox="1"/>
          <p:nvPr/>
        </p:nvSpPr>
        <p:spPr>
          <a:xfrm>
            <a:off x="9370504" y="3542617"/>
            <a:ext cx="209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Gérer les comptes superviseurs et les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5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B95D9F-064B-4253-9E27-AE1AA052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3250CC-DD61-4020-8E0B-00DB219B976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55778" r="31978" b="25652"/>
          <a:stretch/>
        </p:blipFill>
        <p:spPr bwMode="auto">
          <a:xfrm>
            <a:off x="544501" y="2705498"/>
            <a:ext cx="6589743" cy="17798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156B4D4-5050-4602-A987-080F5A402B58}"/>
              </a:ext>
            </a:extLst>
          </p:cNvPr>
          <p:cNvSpPr txBox="1">
            <a:spLocks/>
          </p:cNvSpPr>
          <p:nvPr/>
        </p:nvSpPr>
        <p:spPr>
          <a:xfrm>
            <a:off x="544501" y="1962406"/>
            <a:ext cx="6411363" cy="6102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Fonction permettant de modifier un créneaux ou un superviseur</a:t>
            </a: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95485D63-5BE8-4E8C-A9EE-7B981D2EA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C4EE5C93-735E-4BBE-83AC-501F74D8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Gérer les comptes superviseurs et les créneaux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C2C87A67-51EF-4798-BFD3-865612F5DE3F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75A416F7-F2AD-4938-A9CB-5ECA9779FEA4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CB88C433-8C0A-4EC6-91F7-763AABFD5C82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16D9BE93-94DB-4781-87B0-14EDB680305A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8377B6EF-F26C-4099-B7AF-355866CBFA54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D8E45BFA-C193-4725-93A3-E956928C5540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DF5C358B-E57C-4E6E-AA40-3183D327C82E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70B4A20B-3EE7-48E2-8C25-DC4F6590657D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14133D09-31C5-4F29-AE92-450A8B761BD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F39B3F-BECC-4F47-AFE5-D7070080FC21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422E8F0-93E6-4BE5-91B5-48ACCE8EBC2B}"/>
              </a:ext>
            </a:extLst>
          </p:cNvPr>
          <p:cNvSpPr/>
          <p:nvPr/>
        </p:nvSpPr>
        <p:spPr>
          <a:xfrm>
            <a:off x="11376583" y="62307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F04F2D-ADEF-4C9F-96FE-8DE03159172B}"/>
              </a:ext>
            </a:extLst>
          </p:cNvPr>
          <p:cNvSpPr/>
          <p:nvPr/>
        </p:nvSpPr>
        <p:spPr>
          <a:xfrm>
            <a:off x="11606255" y="435163"/>
            <a:ext cx="104775" cy="350647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06ED6AD-3CCA-4C81-B16E-A0A3C007B936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B8B8479F-74D9-473A-A6CE-F08B6398E0FB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2E84F61-A8CF-4FF2-8532-E98F281AC040}"/>
              </a:ext>
            </a:extLst>
          </p:cNvPr>
          <p:cNvSpPr txBox="1"/>
          <p:nvPr/>
        </p:nvSpPr>
        <p:spPr>
          <a:xfrm>
            <a:off x="9370504" y="3542617"/>
            <a:ext cx="209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Gérer les comptes superviseurs et les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08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19029-E7B9-49C9-9CF0-9E836472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Réserver un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2D353F-32B9-4761-A643-1B3CC513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F654781-FE2C-4AEF-9B1A-B074465BB0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910" r="862" b="4646"/>
          <a:stretch/>
        </p:blipFill>
        <p:spPr bwMode="auto">
          <a:xfrm>
            <a:off x="394949" y="1369023"/>
            <a:ext cx="9179211" cy="5037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42D19451-93F0-4390-8445-8A10E6AE6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5A74A903-CAB1-4C9B-BACF-67C4DEB1ED80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E5BF1A85-E195-425B-BE6F-DE5345A646A2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564B8A44-AE58-461F-BDDA-0C990F5A9C4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257C2DFD-9878-49BA-908A-81C079F76A5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734E9281-5940-4081-8F36-D237D9FC67D4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137BDD29-0ED5-4CDD-AFF5-C0EF89DF4712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C566CB67-98E5-42A6-91F4-E3CAB89692C7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9B9B60F9-DAA2-4246-BED2-098D902AF4F9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9BB4DAB8-EBDB-4BCD-8379-9B4EA2021AD2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1E3E29-5555-4883-A88D-42E341D7535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0137AE4-7FF5-4900-A79F-A1C23A106F0C}"/>
              </a:ext>
            </a:extLst>
          </p:cNvPr>
          <p:cNvSpPr/>
          <p:nvPr/>
        </p:nvSpPr>
        <p:spPr>
          <a:xfrm>
            <a:off x="11376583" y="62307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0EC3D3-97AE-4CF8-BB8E-5B8336CCE951}"/>
              </a:ext>
            </a:extLst>
          </p:cNvPr>
          <p:cNvSpPr/>
          <p:nvPr/>
        </p:nvSpPr>
        <p:spPr>
          <a:xfrm>
            <a:off x="11606255" y="435163"/>
            <a:ext cx="104775" cy="398663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8465DC65-F460-444B-A163-46669D6FD0A0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0553278-9B2C-4180-A834-054F48EE9BAD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97E7E49-9D64-4477-8544-0B7493734BDC}"/>
              </a:ext>
            </a:extLst>
          </p:cNvPr>
          <p:cNvSpPr txBox="1"/>
          <p:nvPr/>
        </p:nvSpPr>
        <p:spPr>
          <a:xfrm>
            <a:off x="9764787" y="4105091"/>
            <a:ext cx="155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Réservation de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61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31A7B-C4F5-4FE4-BD82-555737280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9023"/>
            <a:ext cx="4744898" cy="710948"/>
          </a:xfrm>
        </p:spPr>
        <p:txBody>
          <a:bodyPr/>
          <a:lstStyle/>
          <a:p>
            <a:r>
              <a:rPr lang="fr-FR" dirty="0"/>
              <a:t>Le constructeur du calendrier 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93CB7C-F8C4-4D5F-8F79-A522B23E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83880F-7CA9-4DFC-8E1A-745151FB60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t="31741" r="37667" b="51842"/>
          <a:stretch/>
        </p:blipFill>
        <p:spPr bwMode="auto">
          <a:xfrm>
            <a:off x="738659" y="1903845"/>
            <a:ext cx="7151213" cy="153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5B1C8B-A0A1-4339-81A3-84516D35ECC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 t="44874" r="48440" b="42813"/>
          <a:stretch/>
        </p:blipFill>
        <p:spPr bwMode="auto">
          <a:xfrm>
            <a:off x="677333" y="4243571"/>
            <a:ext cx="7151212" cy="153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E2162D-4DA5-4559-B136-C887E4977CBA}"/>
              </a:ext>
            </a:extLst>
          </p:cNvPr>
          <p:cNvSpPr txBox="1">
            <a:spLocks/>
          </p:cNvSpPr>
          <p:nvPr/>
        </p:nvSpPr>
        <p:spPr>
          <a:xfrm>
            <a:off x="677333" y="3532623"/>
            <a:ext cx="4744898" cy="71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Permet de retourner le nombre de semaines dans le mois.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E3C76DA-76DF-4945-B5AE-7A4059C5342C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12149C58-6FEA-4BE1-AB22-136677705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6E6C88E3-6650-457F-B600-913E9228F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564D576F-36E9-4C35-854A-AFF16CD454F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4E5BF192-A6F1-4A0C-82C8-52C2F9A4A16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55EC0267-A82E-4A69-9950-EEA98B80C0BF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0A6155B5-CC46-45DC-B33E-2EFEFE56E3F1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9F3620E8-E584-420B-BCD9-DE2C6FA3958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FE80D8ED-1BBA-4B50-98A1-9FA079CE3148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73D04CE4-D3AB-47A5-BC68-608B81C9FC01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DAAC2F33-48FE-4FAD-9E37-34E871477A48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C7F9F4C6-5EB5-4B3E-BCFC-CBBFDA22251E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62BC93-EA0C-45DB-AE93-2ACC0A58072D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47F9B68-E7CF-4217-855D-2073A8AAFADE}"/>
              </a:ext>
            </a:extLst>
          </p:cNvPr>
          <p:cNvSpPr/>
          <p:nvPr/>
        </p:nvSpPr>
        <p:spPr>
          <a:xfrm>
            <a:off x="11376583" y="62307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CC44D8-81CE-4421-B846-8D80C2209683}"/>
              </a:ext>
            </a:extLst>
          </p:cNvPr>
          <p:cNvSpPr/>
          <p:nvPr/>
        </p:nvSpPr>
        <p:spPr>
          <a:xfrm>
            <a:off x="11606255" y="435163"/>
            <a:ext cx="104775" cy="398663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C668816-4887-42CA-8A9B-26973F30FBBA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59AAC2D-D396-48DB-9C7D-414C42EEE4E1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E14454B-A08D-4191-A0D2-8E6328A720C8}"/>
              </a:ext>
            </a:extLst>
          </p:cNvPr>
          <p:cNvSpPr txBox="1"/>
          <p:nvPr/>
        </p:nvSpPr>
        <p:spPr>
          <a:xfrm>
            <a:off x="9764787" y="4105091"/>
            <a:ext cx="155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Réservation de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2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F176C2-9138-4B40-AD77-0C64573E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662646-27D4-4561-B083-01407085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D9494-98EE-4741-A4DA-3BC702C1648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0" t="20825" r="5899" b="13999"/>
          <a:stretch/>
        </p:blipFill>
        <p:spPr bwMode="auto">
          <a:xfrm>
            <a:off x="2289083" y="1648929"/>
            <a:ext cx="5343091" cy="48549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7EE83068-60AD-484A-8ADE-047A070E6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32AFD7D9-3FD7-4617-B741-298B9E34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  <p:sp>
        <p:nvSpPr>
          <p:cNvPr id="21" name="Organigramme : Terminateur 20">
            <a:extLst>
              <a:ext uri="{FF2B5EF4-FFF2-40B4-BE49-F238E27FC236}">
                <a16:creationId xmlns:a16="http://schemas.microsoft.com/office/drawing/2014/main" id="{070AE64A-8FA9-443B-A185-70B9A323B3F6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C9D5F46B-00F2-4699-A29C-53486B6CAB6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2E468A27-BD89-4109-9100-7FA91534A838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DC89A0B3-BAD7-4B84-A53F-8121A8148725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60545427-8DC3-4607-92DA-43CCB82A246D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DD1190DB-01EC-4AF3-942D-0BA106F7F286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DB4696E6-0A4C-4D6C-8157-C79201A84EBC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AE5975B-BA3E-4E4B-BE9B-C41DA076C0A3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1A779D3C-C3B5-483D-BD35-5FF9296001EE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7ED2F7-6BE5-46E9-91DC-FB816154CCED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21558C1-D7A8-4AD6-92D7-921C8DC06651}"/>
              </a:ext>
            </a:extLst>
          </p:cNvPr>
          <p:cNvSpPr/>
          <p:nvPr/>
        </p:nvSpPr>
        <p:spPr>
          <a:xfrm>
            <a:off x="11376583" y="62307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11555D-2795-4DB0-BE07-903AEA466344}"/>
              </a:ext>
            </a:extLst>
          </p:cNvPr>
          <p:cNvSpPr/>
          <p:nvPr/>
        </p:nvSpPr>
        <p:spPr>
          <a:xfrm>
            <a:off x="11606255" y="435163"/>
            <a:ext cx="104775" cy="398663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ADB94EA-C1CB-4933-98BC-9F85CD93CF9B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A8C7A37D-CC99-4132-B56A-4B8CBD5EEF6B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B09312-0329-499B-BAD0-0159C156022E}"/>
              </a:ext>
            </a:extLst>
          </p:cNvPr>
          <p:cNvSpPr txBox="1"/>
          <p:nvPr/>
        </p:nvSpPr>
        <p:spPr>
          <a:xfrm>
            <a:off x="9764787" y="4105091"/>
            <a:ext cx="155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Réservation de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41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ACEB96-DA1A-44B1-8AEC-B651243C2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96" y="1561677"/>
            <a:ext cx="4675868" cy="71733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Pour envoyer un mail il faut premièrement définir le mail du destinataire, l’objet et l’entête du mail.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C7CF18-EDC0-41D9-9004-B3B2BB635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9CE94D-A478-4492-8C5D-35B31BD91CA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0" t="23742" r="55520" b="64398"/>
          <a:stretch/>
        </p:blipFill>
        <p:spPr bwMode="auto">
          <a:xfrm>
            <a:off x="249497" y="2309773"/>
            <a:ext cx="5144624" cy="11087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D9568C-66F5-420F-A6F6-BBCA29F53618}"/>
              </a:ext>
            </a:extLst>
          </p:cNvPr>
          <p:cNvPicPr/>
          <p:nvPr/>
        </p:nvPicPr>
        <p:blipFill rotWithShape="1">
          <a:blip r:embed="rId3"/>
          <a:srcRect l="64621" t="73331" r="16602" b="20923"/>
          <a:stretch/>
        </p:blipFill>
        <p:spPr bwMode="auto">
          <a:xfrm>
            <a:off x="422246" y="4490136"/>
            <a:ext cx="3741154" cy="696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AE5D663-68F3-47A0-9EA6-B8E7C4985AA6}"/>
              </a:ext>
            </a:extLst>
          </p:cNvPr>
          <p:cNvSpPr txBox="1">
            <a:spLocks/>
          </p:cNvSpPr>
          <p:nvPr/>
        </p:nvSpPr>
        <p:spPr>
          <a:xfrm>
            <a:off x="21885" y="3699020"/>
            <a:ext cx="5599848" cy="7173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L’envoie du mail s’opère avec la fonction mail qui a en paramètre le message, le sujet, le mail du destinataire et l’entête du mail.</a:t>
            </a: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7B10DD78-8F33-4FD9-8E0D-3E1B3C029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07B189FB-9F20-4297-8597-0D7BC56FD55B}"/>
              </a:ext>
            </a:extLst>
          </p:cNvPr>
          <p:cNvSpPr txBox="1">
            <a:spLocks/>
          </p:cNvSpPr>
          <p:nvPr/>
        </p:nvSpPr>
        <p:spPr>
          <a:xfrm>
            <a:off x="677334" y="70862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Consulter, modifier, annuler sa réservation </a:t>
            </a: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3B4A3A3E-8DD8-435B-87FE-FA24FA8F56A2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33C0F4DE-8732-4951-907A-72E488FD383F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634D4933-B844-4EAA-B8E8-13C3B8FE1327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36A151F0-5997-4C68-B756-25237FF51636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8154BDD7-5D24-4045-B5CE-96C12B7E33CA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0BFAB7B6-4595-4631-ACA1-2657EEF8A366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44F45CF-A898-4688-8AFF-8DF0C2A7CCA2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AF4473E0-0C64-47AC-853E-A78246ECCEF6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CDC59A65-BA3C-4F05-BD88-C577F183B165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5EB944-0FF4-43FF-8DEA-A8123D35FB01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FCBD1166-BC94-4AAA-8391-BA61DAB1F397}"/>
              </a:ext>
            </a:extLst>
          </p:cNvPr>
          <p:cNvSpPr/>
          <p:nvPr/>
        </p:nvSpPr>
        <p:spPr>
          <a:xfrm>
            <a:off x="11376583" y="62307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C1E1BFB-77D4-4B8B-B86C-F5566F03987E}"/>
              </a:ext>
            </a:extLst>
          </p:cNvPr>
          <p:cNvSpPr/>
          <p:nvPr/>
        </p:nvSpPr>
        <p:spPr>
          <a:xfrm>
            <a:off x="11606255" y="435163"/>
            <a:ext cx="104775" cy="445382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7CC38FBB-975A-41FB-8E21-DB0719121638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BD365842-164C-4C25-94E2-E5F00766E469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93C0AC5-812D-4EFB-9B39-5E2BF4B3EA6A}"/>
              </a:ext>
            </a:extLst>
          </p:cNvPr>
          <p:cNvSpPr txBox="1"/>
          <p:nvPr/>
        </p:nvSpPr>
        <p:spPr>
          <a:xfrm>
            <a:off x="9194334" y="4510870"/>
            <a:ext cx="2025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Consulter, modifier, annuler sa réservation 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8083680-5111-43B4-B0CF-2095153363F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3" t="38005" r="22583" b="17639"/>
          <a:stretch/>
        </p:blipFill>
        <p:spPr bwMode="auto">
          <a:xfrm>
            <a:off x="5861801" y="1444008"/>
            <a:ext cx="3882801" cy="2301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014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A9F72-1E29-4BEE-BBA6-7BE7789E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08623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Consulter, modifier, annuler sa réservation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8925A-BE8F-4B51-BE81-1A6813B0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DF9DEC-9B0A-45F3-9D82-F7E0FCAB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0992F-1A13-4112-B6A4-ED4FC19EE57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1" t="31734" r="32534" b="30848"/>
          <a:stretch/>
        </p:blipFill>
        <p:spPr bwMode="auto">
          <a:xfrm>
            <a:off x="307853" y="2800913"/>
            <a:ext cx="4667815" cy="26001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D78669B-1A72-4A68-B492-F0EC83C245C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6" t="22059" r="7023" b="16735"/>
          <a:stretch/>
        </p:blipFill>
        <p:spPr bwMode="auto">
          <a:xfrm>
            <a:off x="5345149" y="1930400"/>
            <a:ext cx="4313134" cy="4051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579709A2-41D3-4989-8B0C-F6BF90C01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AFA2F5C0-8DC3-424B-9DF1-1167EDD2D255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ECE1B348-0635-4437-A1DF-87ABC37541A3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3522A318-10C6-4D53-9DD6-293E28F3C6D3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51321D96-F78F-4FD4-916E-716833E1E1B8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502AFABD-BB25-4BBA-9C51-3C7F3E6000DB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FE7B703A-9114-4F1A-8FC2-6DACAC2CC8A9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C4FE17E0-7C52-4073-9922-924310F7B2C9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B17F6CD9-3F2D-40E0-A7DE-6EDC91193B27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FAAD55D2-067E-4117-BEAE-ABAABCF449E5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FE7A37B-1BE2-4DAC-AFDA-54AE6683F2D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46489A7-00E7-481C-B9AF-4E0895F00EFC}"/>
              </a:ext>
            </a:extLst>
          </p:cNvPr>
          <p:cNvSpPr/>
          <p:nvPr/>
        </p:nvSpPr>
        <p:spPr>
          <a:xfrm>
            <a:off x="11376583" y="62307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9C614A-D93B-4EFF-BA06-B2C97912F799}"/>
              </a:ext>
            </a:extLst>
          </p:cNvPr>
          <p:cNvSpPr/>
          <p:nvPr/>
        </p:nvSpPr>
        <p:spPr>
          <a:xfrm>
            <a:off x="11606255" y="435163"/>
            <a:ext cx="104775" cy="445382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6F20105-DC1C-4C11-8E3D-82CF3DF28E5C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88DDB7B-7867-4CD5-9157-C11D415AF7EF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7898F35-DD59-48EC-A1A1-77AF2E197913}"/>
              </a:ext>
            </a:extLst>
          </p:cNvPr>
          <p:cNvSpPr txBox="1"/>
          <p:nvPr/>
        </p:nvSpPr>
        <p:spPr>
          <a:xfrm>
            <a:off x="9194334" y="4510870"/>
            <a:ext cx="2025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Consulter, modifier, annuler sa réservation </a:t>
            </a:r>
          </a:p>
        </p:txBody>
      </p:sp>
    </p:spTree>
    <p:extLst>
      <p:ext uri="{BB962C8B-B14F-4D97-AF65-F5344CB8AC3E}">
        <p14:creationId xmlns:p14="http://schemas.microsoft.com/office/powerpoint/2010/main" val="21133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BC88B-1700-48E2-8673-1A49E7FF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52" y="450851"/>
            <a:ext cx="5249930" cy="1320800"/>
          </a:xfrm>
        </p:spPr>
        <p:txBody>
          <a:bodyPr anchor="ctr">
            <a:normAutofit/>
          </a:bodyPr>
          <a:lstStyle/>
          <a:p>
            <a:r>
              <a:rPr lang="fr-FR" sz="3200" dirty="0"/>
              <a:t>Application Arduino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CFE789-BF3D-476A-84CC-B2F14B50F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Matériels utilisés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Bibliothèques utilisées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Câblage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Code de connexion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Programme pour jouer la musique et afficher le message grâce au mot de passe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5A89C8-0DD0-447C-89DB-C085420B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" t="754" r="2507" b="50850"/>
          <a:stretch/>
        </p:blipFill>
        <p:spPr>
          <a:xfrm>
            <a:off x="4306112" y="1718778"/>
            <a:ext cx="5468748" cy="3499636"/>
          </a:xfrm>
          <a:prstGeom prst="rect">
            <a:avLst/>
          </a:prstGeom>
        </p:spPr>
      </p:pic>
      <p:pic>
        <p:nvPicPr>
          <p:cNvPr id="19" name="Picture 2" descr="Image associée">
            <a:extLst>
              <a:ext uri="{FF2B5EF4-FFF2-40B4-BE49-F238E27FC236}">
                <a16:creationId xmlns:a16="http://schemas.microsoft.com/office/drawing/2014/main" id="{68310222-BB95-4566-8E7F-CDE0179E2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8ADECF-01AD-4A83-B546-5CAC8697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EBC6F491-39E6-41EB-81E1-D2CB7AEDEBE2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BD2FDE6A-1C28-4211-9A29-0C25BE7280F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4A22CA4E-9BB4-4ABF-B46B-E104B4D0B150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C4A9B335-FFA4-459F-A585-BA2CE2778E68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0134023E-5CAA-42B4-AD52-BE2E521879DF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787B4442-2D73-4A8F-8506-09AE8A9C2D3B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BC96F8D4-4C66-4E18-BF72-D5846F872B0E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8B83FA1B-ECF7-425F-BA58-6C626FE8D698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Organigramme : Terminateur 77">
            <a:extLst>
              <a:ext uri="{FF2B5EF4-FFF2-40B4-BE49-F238E27FC236}">
                <a16:creationId xmlns:a16="http://schemas.microsoft.com/office/drawing/2014/main" id="{C9458A87-EEA3-4D86-8253-C3336E44F44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5CB698C-F3CE-4984-B4A6-62CDABF0415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1D34ADF5-288C-4671-B9DD-08368E916745}"/>
              </a:ext>
            </a:extLst>
          </p:cNvPr>
          <p:cNvSpPr/>
          <p:nvPr/>
        </p:nvSpPr>
        <p:spPr>
          <a:xfrm>
            <a:off x="11376583" y="62307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EE8177-4CEE-4E81-9265-511E2695A5A4}"/>
              </a:ext>
            </a:extLst>
          </p:cNvPr>
          <p:cNvSpPr/>
          <p:nvPr/>
        </p:nvSpPr>
        <p:spPr>
          <a:xfrm>
            <a:off x="11606255" y="435163"/>
            <a:ext cx="104775" cy="445382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FF913FF1-FDC2-46D2-97C7-3BEF6A9A2F2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F284879F-7D6E-4EFF-BEAC-815347A629AA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C7728C9-C512-4483-B495-C522028EF848}"/>
              </a:ext>
            </a:extLst>
          </p:cNvPr>
          <p:cNvSpPr txBox="1"/>
          <p:nvPr/>
        </p:nvSpPr>
        <p:spPr>
          <a:xfrm>
            <a:off x="9314305" y="5141639"/>
            <a:ext cx="2025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Application Arduino</a:t>
            </a:r>
          </a:p>
        </p:txBody>
      </p:sp>
    </p:spTree>
    <p:extLst>
      <p:ext uri="{BB962C8B-B14F-4D97-AF65-F5344CB8AC3E}">
        <p14:creationId xmlns:p14="http://schemas.microsoft.com/office/powerpoint/2010/main" val="6774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221E51-05AE-4EBF-B355-DE4696BF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64057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Matériels utilisés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1B187F-17CC-4019-8934-04B15289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B350059-D0C4-4307-8148-A3DA566B2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37" t="32815" r="21973" b="21998"/>
          <a:stretch/>
        </p:blipFill>
        <p:spPr>
          <a:xfrm>
            <a:off x="568806" y="2189062"/>
            <a:ext cx="8596312" cy="3321148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32333A3D-35A6-4A78-918E-249DF6FB8D18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C7EFEEBE-DD2A-454A-A086-F2533FA69CBA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79191297-9C68-4A0A-8AEF-6C8606E3EBAD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62B573A-918E-403E-AC78-2884DFA51A2B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365E4506-F247-42E0-93A1-83229B685A0A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94C88388-C6DE-4A54-90A5-3ED0B0331637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D921B51-F5C1-4714-B907-7CCC087E03A1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F2CF985C-8448-4785-BFF5-EB5FBDBB2D1C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3AAF781-CA10-43C4-9C7D-FD7FFEF9479D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6FE4D-62C4-4D55-945F-FC7A5B938FC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4620E7B-08A3-44CD-9663-4DAAF403FC3C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EC8DF-233A-48A8-808C-E3B85B363884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5E7730E-2604-41A5-BAE9-57ECF9A6815A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25D68D9-2FF7-456C-8EAE-66B850520084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9F166D18-8A3B-4DD7-ACBE-3DB71791B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71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B23DB64B-9248-4262-BD92-EE7F6FE67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89E1277-11F9-412A-948F-626C83E2E89F}"/>
              </a:ext>
            </a:extLst>
          </p:cNvPr>
          <p:cNvSpPr txBox="1">
            <a:spLocks/>
          </p:cNvSpPr>
          <p:nvPr/>
        </p:nvSpPr>
        <p:spPr>
          <a:xfrm>
            <a:off x="5150063" y="2072104"/>
            <a:ext cx="43294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FECB0D-7F3D-4794-B2CC-5E3BD76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AC06103-B08E-4CC2-91A8-FE7B5DD25603}"/>
              </a:ext>
            </a:extLst>
          </p:cNvPr>
          <p:cNvSpPr txBox="1"/>
          <p:nvPr/>
        </p:nvSpPr>
        <p:spPr>
          <a:xfrm>
            <a:off x="10004530" y="4085990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Application Arduino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8EF33495-D189-4F3A-90F4-19E6AFD8F7C4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3D67C593-4B0C-4EE1-B953-BF4737A4FD58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C9E5C5DC-8B4C-4ADC-BBA4-DCFBF76355B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2CD9668A-D8D9-413C-AA24-615929CD3766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C887E7A2-30D1-437A-8ABE-11052363685A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5EB7FA0E-4EDD-43E8-8F01-E3FBE7F41A47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99F6E9B3-FBEE-4B99-88FC-8D241C852EB5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67BD067B-D659-4E93-BE63-65D5D38A8E77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B43F3500-B7BB-4635-A9E2-AEB9F60E80FB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75401F0-8B0A-4D04-A057-A25458BA55C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D0DB8A60-AA87-4FA6-AAFF-53D9049785A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5AA901-D3B4-4B4E-9AC4-1B25100E5CA7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D6062E-CC9E-403D-9379-449DE478522D}"/>
              </a:ext>
            </a:extLst>
          </p:cNvPr>
          <p:cNvSpPr/>
          <p:nvPr/>
        </p:nvSpPr>
        <p:spPr>
          <a:xfrm>
            <a:off x="11606255" y="435163"/>
            <a:ext cx="104775" cy="3997464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B438328-6452-44D8-BB38-9EC59F8920E3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1C6507D4-C04C-46DA-A461-879D795AD668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D4C8671B-CF90-4832-BE77-6124F044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52" y="435163"/>
            <a:ext cx="5249930" cy="1336488"/>
          </a:xfrm>
        </p:spPr>
        <p:txBody>
          <a:bodyPr anchor="ctr">
            <a:normAutofit/>
          </a:bodyPr>
          <a:lstStyle/>
          <a:p>
            <a:r>
              <a:rPr lang="fr-FR" sz="3200" dirty="0"/>
              <a:t>Câblage</a:t>
            </a:r>
            <a:r>
              <a:rPr lang="fr-FR" dirty="0"/>
              <a:t> 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5B9C86D-B7B1-4D72-A801-1012FA60A8D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7" t="9823" r="37091" b="17846"/>
          <a:stretch/>
        </p:blipFill>
        <p:spPr bwMode="auto">
          <a:xfrm>
            <a:off x="790812" y="1835321"/>
            <a:ext cx="3843255" cy="34481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5D5D3C6-8803-4E7E-9D61-B3AC7741F52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24" y="2432555"/>
            <a:ext cx="3966756" cy="2253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47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595CE-57DD-4962-97ED-47058F78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 algn="ctr"/>
            <a:r>
              <a:rPr lang="fr-FR" sz="3200" dirty="0"/>
              <a:t>Sommaire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6EFFB0-2A83-488B-939B-957974F17BC3}"/>
              </a:ext>
            </a:extLst>
          </p:cNvPr>
          <p:cNvSpPr/>
          <p:nvPr/>
        </p:nvSpPr>
        <p:spPr>
          <a:xfrm rot="5400000">
            <a:off x="6002796" y="-2041094"/>
            <a:ext cx="88719" cy="1090994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A671F52-1D90-4275-8150-50427A0DE1F5}"/>
              </a:ext>
            </a:extLst>
          </p:cNvPr>
          <p:cNvSpPr/>
          <p:nvPr/>
        </p:nvSpPr>
        <p:spPr>
          <a:xfrm>
            <a:off x="144522" y="3139211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C509F92-2DF1-445D-BEB2-4A281A270E30}"/>
              </a:ext>
            </a:extLst>
          </p:cNvPr>
          <p:cNvSpPr/>
          <p:nvPr/>
        </p:nvSpPr>
        <p:spPr>
          <a:xfrm>
            <a:off x="11151143" y="314734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01323297-3137-4013-9B94-63084E101E67}"/>
              </a:ext>
            </a:extLst>
          </p:cNvPr>
          <p:cNvSpPr/>
          <p:nvPr/>
        </p:nvSpPr>
        <p:spPr>
          <a:xfrm rot="5400000">
            <a:off x="1043052" y="3277226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Organigramme : Terminateur 19">
            <a:extLst>
              <a:ext uri="{FF2B5EF4-FFF2-40B4-BE49-F238E27FC236}">
                <a16:creationId xmlns:a16="http://schemas.microsoft.com/office/drawing/2014/main" id="{597D3737-FC1A-42DE-A25E-B8BABABD8ECE}"/>
              </a:ext>
            </a:extLst>
          </p:cNvPr>
          <p:cNvSpPr/>
          <p:nvPr/>
        </p:nvSpPr>
        <p:spPr>
          <a:xfrm rot="16200000">
            <a:off x="1648870" y="3268716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19CFF6F-CD4C-4DC9-9DF0-D82832FAED55}"/>
              </a:ext>
            </a:extLst>
          </p:cNvPr>
          <p:cNvSpPr/>
          <p:nvPr/>
        </p:nvSpPr>
        <p:spPr>
          <a:xfrm>
            <a:off x="5172538" y="3142417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7A84A6C-1C1B-441D-886C-D14F691066D5}"/>
              </a:ext>
            </a:extLst>
          </p:cNvPr>
          <p:cNvSpPr txBox="1"/>
          <p:nvPr/>
        </p:nvSpPr>
        <p:spPr>
          <a:xfrm>
            <a:off x="44003" y="2393583"/>
            <a:ext cx="123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935F79-7B6B-4AB2-95AB-8A09DDEF34FB}"/>
              </a:ext>
            </a:extLst>
          </p:cNvPr>
          <p:cNvSpPr txBox="1"/>
          <p:nvPr/>
        </p:nvSpPr>
        <p:spPr>
          <a:xfrm>
            <a:off x="517710" y="3641117"/>
            <a:ext cx="1273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web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B33CCBB-4405-4F59-BF66-A74873DB50AC}"/>
              </a:ext>
            </a:extLst>
          </p:cNvPr>
          <p:cNvSpPr txBox="1"/>
          <p:nvPr/>
        </p:nvSpPr>
        <p:spPr>
          <a:xfrm>
            <a:off x="2775290" y="2326540"/>
            <a:ext cx="1238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Code de sélection de la BDD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D3EE34-CD43-4B83-A2BB-3A559605BB2A}"/>
              </a:ext>
            </a:extLst>
          </p:cNvPr>
          <p:cNvSpPr txBox="1"/>
          <p:nvPr/>
        </p:nvSpPr>
        <p:spPr>
          <a:xfrm>
            <a:off x="1895518" y="3619495"/>
            <a:ext cx="12733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Information de la connexion à la BDD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36C5AA7-1981-4EC1-8FDE-16DD9B7AFF99}"/>
              </a:ext>
            </a:extLst>
          </p:cNvPr>
          <p:cNvSpPr txBox="1"/>
          <p:nvPr/>
        </p:nvSpPr>
        <p:spPr>
          <a:xfrm>
            <a:off x="9432626" y="3605191"/>
            <a:ext cx="1353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Programme permettant de vérifier le mot de passe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6AF3AE-621F-4EA8-89E1-79D43437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43FF94-987B-44F9-A29B-9B4362B8B378}"/>
              </a:ext>
            </a:extLst>
          </p:cNvPr>
          <p:cNvSpPr txBox="1"/>
          <p:nvPr/>
        </p:nvSpPr>
        <p:spPr>
          <a:xfrm>
            <a:off x="1390197" y="2435905"/>
            <a:ext cx="1292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Langages et matériels</a:t>
            </a:r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D34B6637-F7CB-4A8F-AC01-DA6118D03739}"/>
              </a:ext>
            </a:extLst>
          </p:cNvPr>
          <p:cNvSpPr/>
          <p:nvPr/>
        </p:nvSpPr>
        <p:spPr>
          <a:xfrm rot="16200000">
            <a:off x="2363174" y="327722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BE023A9-1395-4906-9AC9-CE27801BF48A}"/>
              </a:ext>
            </a:extLst>
          </p:cNvPr>
          <p:cNvSpPr/>
          <p:nvPr/>
        </p:nvSpPr>
        <p:spPr>
          <a:xfrm rot="16200000">
            <a:off x="6126997" y="3281202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8C3F030-1D47-4A1F-BCEC-0B68D31ED32F}"/>
              </a:ext>
            </a:extLst>
          </p:cNvPr>
          <p:cNvSpPr/>
          <p:nvPr/>
        </p:nvSpPr>
        <p:spPr>
          <a:xfrm rot="16200000">
            <a:off x="6892753" y="3275627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9255FB-F8A3-41B5-BB9D-4DC5685D9E6C}"/>
              </a:ext>
            </a:extLst>
          </p:cNvPr>
          <p:cNvSpPr txBox="1"/>
          <p:nvPr/>
        </p:nvSpPr>
        <p:spPr>
          <a:xfrm>
            <a:off x="3223356" y="3665957"/>
            <a:ext cx="127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Formulaire de connexion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FC35F6E-73F8-42C9-8FD9-54703FD6EF2E}"/>
              </a:ext>
            </a:extLst>
          </p:cNvPr>
          <p:cNvSpPr txBox="1"/>
          <p:nvPr/>
        </p:nvSpPr>
        <p:spPr>
          <a:xfrm>
            <a:off x="5723176" y="2055218"/>
            <a:ext cx="1661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Consulter, modifier ou annuler sa réservation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65F0D56B-6377-48FD-B6A5-93B3C1989A4E}"/>
              </a:ext>
            </a:extLst>
          </p:cNvPr>
          <p:cNvSpPr/>
          <p:nvPr/>
        </p:nvSpPr>
        <p:spPr>
          <a:xfrm rot="16200000">
            <a:off x="7626656" y="3275628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BB948C4-7844-41BF-96CE-2192143B809B}"/>
              </a:ext>
            </a:extLst>
          </p:cNvPr>
          <p:cNvSpPr txBox="1"/>
          <p:nvPr/>
        </p:nvSpPr>
        <p:spPr>
          <a:xfrm>
            <a:off x="7145654" y="2425919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Langages et matériels</a:t>
            </a: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AAA74D5-98AA-4197-86B0-4AEFBFA22AD6}"/>
              </a:ext>
            </a:extLst>
          </p:cNvPr>
          <p:cNvSpPr/>
          <p:nvPr/>
        </p:nvSpPr>
        <p:spPr>
          <a:xfrm rot="16200000">
            <a:off x="8348182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206E1E45-AE28-44C7-B006-FCCC201C3C7D}"/>
              </a:ext>
            </a:extLst>
          </p:cNvPr>
          <p:cNvSpPr/>
          <p:nvPr/>
        </p:nvSpPr>
        <p:spPr>
          <a:xfrm rot="16200000">
            <a:off x="2965259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371E92F-0F48-4F45-8F05-6E3C17EF8113}"/>
              </a:ext>
            </a:extLst>
          </p:cNvPr>
          <p:cNvSpPr txBox="1"/>
          <p:nvPr/>
        </p:nvSpPr>
        <p:spPr>
          <a:xfrm>
            <a:off x="4841473" y="3789067"/>
            <a:ext cx="1485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Réservation de créneaux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FB19629-908C-45CC-A091-81ACC2F85FFC}"/>
              </a:ext>
            </a:extLst>
          </p:cNvPr>
          <p:cNvSpPr txBox="1"/>
          <p:nvPr/>
        </p:nvSpPr>
        <p:spPr>
          <a:xfrm>
            <a:off x="10918622" y="3710651"/>
            <a:ext cx="127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Conclusion</a:t>
            </a: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F8A88E2A-6D02-4ACC-9399-E33731231E76}"/>
              </a:ext>
            </a:extLst>
          </p:cNvPr>
          <p:cNvSpPr/>
          <p:nvPr/>
        </p:nvSpPr>
        <p:spPr>
          <a:xfrm rot="16200000">
            <a:off x="9113938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D1DCA05-7002-4A7B-9C97-068AF9D20988}"/>
              </a:ext>
            </a:extLst>
          </p:cNvPr>
          <p:cNvSpPr txBox="1"/>
          <p:nvPr/>
        </p:nvSpPr>
        <p:spPr>
          <a:xfrm>
            <a:off x="6403416" y="3682136"/>
            <a:ext cx="1573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Arduino</a:t>
            </a:r>
          </a:p>
        </p:txBody>
      </p:sp>
      <p:pic>
        <p:nvPicPr>
          <p:cNvPr id="33" name="Picture 2" descr="Image associée">
            <a:extLst>
              <a:ext uri="{FF2B5EF4-FFF2-40B4-BE49-F238E27FC236}">
                <a16:creationId xmlns:a16="http://schemas.microsoft.com/office/drawing/2014/main" id="{3DF6A3F1-8A8C-4006-B1BF-8D12C7FB4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FDA5DB35-6262-40F1-BF91-55555EAFF668}"/>
              </a:ext>
            </a:extLst>
          </p:cNvPr>
          <p:cNvSpPr/>
          <p:nvPr/>
        </p:nvSpPr>
        <p:spPr>
          <a:xfrm rot="16200000">
            <a:off x="3683296" y="327722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4C32C3A0-EC47-470B-838C-A9D1359871AE}"/>
              </a:ext>
            </a:extLst>
          </p:cNvPr>
          <p:cNvSpPr/>
          <p:nvPr/>
        </p:nvSpPr>
        <p:spPr>
          <a:xfrm rot="16200000">
            <a:off x="4444826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A806548-A442-41B6-935F-4B48D87AD560}"/>
              </a:ext>
            </a:extLst>
          </p:cNvPr>
          <p:cNvSpPr txBox="1"/>
          <p:nvPr/>
        </p:nvSpPr>
        <p:spPr>
          <a:xfrm>
            <a:off x="4017562" y="2095310"/>
            <a:ext cx="1661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Gérer les comptes superviseurs et les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9A9751E-7341-4B8A-9ADA-3D25FF8AA702}"/>
              </a:ext>
            </a:extLst>
          </p:cNvPr>
          <p:cNvSpPr txBox="1"/>
          <p:nvPr/>
        </p:nvSpPr>
        <p:spPr>
          <a:xfrm>
            <a:off x="8074972" y="3634053"/>
            <a:ext cx="931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Câblage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873049D-8BBB-4CB9-986C-0CDC98432B5A}"/>
              </a:ext>
            </a:extLst>
          </p:cNvPr>
          <p:cNvSpPr txBox="1"/>
          <p:nvPr/>
        </p:nvSpPr>
        <p:spPr>
          <a:xfrm>
            <a:off x="8673938" y="2041410"/>
            <a:ext cx="1353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3833019E-EFB2-421F-A859-7B165BD57A1C}"/>
              </a:ext>
            </a:extLst>
          </p:cNvPr>
          <p:cNvSpPr/>
          <p:nvPr/>
        </p:nvSpPr>
        <p:spPr>
          <a:xfrm rot="16200000">
            <a:off x="9887744" y="3289223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6F691AD5-5345-48F6-9541-4C8C00229A10}"/>
              </a:ext>
            </a:extLst>
          </p:cNvPr>
          <p:cNvSpPr/>
          <p:nvPr/>
        </p:nvSpPr>
        <p:spPr>
          <a:xfrm rot="16200000">
            <a:off x="10609272" y="3284384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3DB4283-DE5F-4FD2-BB0D-379260671E63}"/>
              </a:ext>
            </a:extLst>
          </p:cNvPr>
          <p:cNvSpPr txBox="1"/>
          <p:nvPr/>
        </p:nvSpPr>
        <p:spPr>
          <a:xfrm>
            <a:off x="10201538" y="2415623"/>
            <a:ext cx="1353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Problème rencontrés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13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FA1AE2A-B082-496C-A1E0-46A52A5F4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3711257" cy="388143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3A3324-3406-4F47-8935-BF75427E0CC2}"/>
              </a:ext>
            </a:extLst>
          </p:cNvPr>
          <p:cNvSpPr txBox="1">
            <a:spLocks/>
          </p:cNvSpPr>
          <p:nvPr/>
        </p:nvSpPr>
        <p:spPr>
          <a:xfrm>
            <a:off x="5033727" y="1949704"/>
            <a:ext cx="523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Picture 2" descr="Image associée">
            <a:extLst>
              <a:ext uri="{FF2B5EF4-FFF2-40B4-BE49-F238E27FC236}">
                <a16:creationId xmlns:a16="http://schemas.microsoft.com/office/drawing/2014/main" id="{4B20E71C-E7D2-49CF-9E2A-461F6DEFA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6F37FA-49ED-448F-98E8-1903CFD6BAA5}"/>
              </a:ext>
            </a:extLst>
          </p:cNvPr>
          <p:cNvSpPr txBox="1"/>
          <p:nvPr/>
        </p:nvSpPr>
        <p:spPr>
          <a:xfrm>
            <a:off x="9756559" y="4547615"/>
            <a:ext cx="176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FA2BBB87-B1E3-4A29-B89A-8C50D3FF8DDF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A18B3A1B-115B-48D8-A634-97EE983C0594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8645C5BE-EC49-44C0-A2CA-41E004177A4E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B2EB4F34-FB88-4B3C-A63F-8DEC248AFE4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4D222B0F-63DD-4625-823C-F839D47C6D3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500B201B-FA08-45A2-A6B7-50E201EDF7AF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6C55F508-23F9-4829-8F42-AB0163F167AB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DCF83106-14DE-4147-8FB6-12C3067349F1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D2816E44-C75C-4011-8505-596BFD8B712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30E583-4E02-468C-AE7A-DEFEC836A4D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99E9E6E-9A76-4B6D-AA6C-BE464581F317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E2A70F9-0116-4A9E-B515-584097237D03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777BA1-1E7C-4D61-9B88-0BBEDC8671F6}"/>
              </a:ext>
            </a:extLst>
          </p:cNvPr>
          <p:cNvSpPr/>
          <p:nvPr/>
        </p:nvSpPr>
        <p:spPr>
          <a:xfrm>
            <a:off x="11603876" y="435163"/>
            <a:ext cx="107156" cy="444054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BE45951-973E-4D4A-961F-57A2DAB84366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B010A989-DB3D-49A1-B481-BF33C9EAAB9E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Titre 1">
            <a:extLst>
              <a:ext uri="{FF2B5EF4-FFF2-40B4-BE49-F238E27FC236}">
                <a16:creationId xmlns:a16="http://schemas.microsoft.com/office/drawing/2014/main" id="{87E6A57F-04C2-4ACA-8E09-7203B28D1FCF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Bibliothèques utilisées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9784F24-0222-43E1-9F45-BE54AECB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7" t="24379" r="15792" b="25146"/>
          <a:stretch/>
        </p:blipFill>
        <p:spPr>
          <a:xfrm>
            <a:off x="667797" y="1949704"/>
            <a:ext cx="8766194" cy="34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8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91FED-66AB-4A9C-8D90-5E126B73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1" y="782270"/>
            <a:ext cx="8596668" cy="691288"/>
          </a:xfrm>
        </p:spPr>
        <p:txBody>
          <a:bodyPr>
            <a:normAutofit/>
          </a:bodyPr>
          <a:lstStyle/>
          <a:p>
            <a:r>
              <a:rPr lang="fr-FR" sz="3200" dirty="0"/>
              <a:t>Connexion du pavé numérique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EDD5C-ADE4-4BEF-8BB0-E208A422D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46532"/>
            <a:ext cx="7422727" cy="691288"/>
          </a:xfrm>
        </p:spPr>
        <p:txBody>
          <a:bodyPr>
            <a:normAutofit/>
          </a:bodyPr>
          <a:lstStyle/>
          <a:p>
            <a:r>
              <a:rPr lang="fr-FR" dirty="0"/>
              <a:t>La bibliothèque « </a:t>
            </a:r>
            <a:r>
              <a:rPr lang="fr-FR" dirty="0" err="1"/>
              <a:t>keypad</a:t>
            </a:r>
            <a:r>
              <a:rPr lang="fr-FR" dirty="0"/>
              <a:t> » inclue un constructeur qui créé un «objet clavier». Ce constructeur possèdent quatre paramètres.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A147B8-F208-4AC5-AAA7-A14868DF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893A0F8-6F6B-403F-8F5E-F90A488F0C1C}"/>
              </a:ext>
            </a:extLst>
          </p:cNvPr>
          <p:cNvSpPr txBox="1">
            <a:spLocks/>
          </p:cNvSpPr>
          <p:nvPr/>
        </p:nvSpPr>
        <p:spPr>
          <a:xfrm>
            <a:off x="677331" y="280145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ensuite ouvrir le port série à 9600 bps.     </a:t>
            </a:r>
          </a:p>
          <a:p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4088AD-E234-470A-8797-5A67029DEAF5}"/>
              </a:ext>
            </a:extLst>
          </p:cNvPr>
          <p:cNvSpPr txBox="1">
            <a:spLocks/>
          </p:cNvSpPr>
          <p:nvPr/>
        </p:nvSpPr>
        <p:spPr>
          <a:xfrm>
            <a:off x="677331" y="389481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finir « </a:t>
            </a:r>
            <a:r>
              <a:rPr lang="fr-FR" dirty="0" err="1"/>
              <a:t>keypad.getKey</a:t>
            </a:r>
            <a:r>
              <a:rPr lang="fr-FR" dirty="0"/>
              <a:t>() » renvoie la touche appuyée en caractère ASCII</a:t>
            </a: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F9FA2A0-DBE9-4050-8CCD-CB8B956A11E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35C6735-33C0-4D51-B07E-1A54E469C6C8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19758E97-DFA8-49A1-B3A8-8241CBF313B1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14B2A79C-1F30-467B-93B5-8F23DB9152DF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18E0D386-387C-488A-AB50-CB5F8979EEE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B1A0025F-36CA-41FF-80AC-DFE66D5E4150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93F5453D-B03E-4F1D-8C27-00ACCBF4A284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CDFC705E-B935-4027-8938-184E6ECEBC21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4F16E029-F436-4A2B-B755-FCB56C210D7B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CDA97F-7078-491C-84FD-5851DE3F5211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D3D3AAA-7F3D-4C30-A47B-6710E406CF50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B2E4C6-DD42-4399-99D9-A9D5F1AAF52D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11E5530-4119-43D6-AE7B-83A9F3B7662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07C1976-C45C-458A-86F4-472E8653E2BF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A01FA9A-310A-4C62-825C-A653E0205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8E2B539-4338-48B0-84B5-09F4CE9DC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" t="51142" r="58687" b="45624"/>
          <a:stretch/>
        </p:blipFill>
        <p:spPr>
          <a:xfrm>
            <a:off x="540729" y="2364489"/>
            <a:ext cx="7973081" cy="35376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DB3666F-1588-4A54-9E2D-2BB35344C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" t="61153" r="88500" b="36853"/>
          <a:stretch/>
        </p:blipFill>
        <p:spPr>
          <a:xfrm>
            <a:off x="1125855" y="3368287"/>
            <a:ext cx="2452790" cy="24891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8AF8574-4107-4133-B0FF-D26FA15E1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" t="34296" r="81384" b="62928"/>
          <a:stretch/>
        </p:blipFill>
        <p:spPr>
          <a:xfrm>
            <a:off x="883920" y="4662581"/>
            <a:ext cx="3734790" cy="3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4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0D70B7B2-5CF2-4E69-B68B-58C46E2FB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CAC1ED6-433E-412C-AE4A-BA1E60E2E0D7}"/>
              </a:ext>
            </a:extLst>
          </p:cNvPr>
          <p:cNvSpPr txBox="1"/>
          <p:nvPr/>
        </p:nvSpPr>
        <p:spPr>
          <a:xfrm>
            <a:off x="10167042" y="4547615"/>
            <a:ext cx="1352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3DAD719F-C5A4-4230-AB28-E806D213D6CE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B5DF3EE2-6FD5-432D-B199-63B9977EC732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FBE3D092-4A95-4C96-B634-3BFF9BEB3FE9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A33414AB-8BEB-48A2-9C36-934977B0044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D8511551-C1AE-4E07-88CC-FCB563F68FA4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9FC021D-9886-4FA6-ACE5-F81FE287C321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F4CEF14B-FE7E-449F-8A07-8F2F096D7D95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B2F4DD57-02C0-49A9-BD83-4DBFFC845BD2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C1F7D6FE-99BB-446E-B5EE-4E82B6D33BCC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B6FD99-D275-47B1-A07F-E8A201F8A99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A4783D0-CB3D-4C77-B356-34C7F90753E5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09C69E-E951-49AB-9E58-B69B799064C6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268758-F0DF-46DA-90C8-9060B61B07D5}"/>
              </a:ext>
            </a:extLst>
          </p:cNvPr>
          <p:cNvSpPr/>
          <p:nvPr/>
        </p:nvSpPr>
        <p:spPr>
          <a:xfrm>
            <a:off x="11603876" y="435163"/>
            <a:ext cx="107156" cy="444054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0BD1219-644B-4AE1-A7F1-18F6F4FAB2C1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7BDB3FF-CB20-49DB-AD52-FD966DD13ADF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8F093511-77DF-4B24-8060-FC0434981854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de l’écran LCD</a:t>
            </a:r>
          </a:p>
        </p:txBody>
      </p:sp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ACF65C3C-2447-4C3F-BA43-3132BC179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8" y="1812517"/>
            <a:ext cx="6092581" cy="691288"/>
          </a:xfrm>
        </p:spPr>
        <p:txBody>
          <a:bodyPr>
            <a:normAutofit/>
          </a:bodyPr>
          <a:lstStyle/>
          <a:p>
            <a:r>
              <a:rPr lang="fr-FR" dirty="0"/>
              <a:t>Il faut tout d’abord définir la taille de l’écran (ici 16 par 2).</a:t>
            </a:r>
          </a:p>
        </p:txBody>
      </p:sp>
      <p:sp>
        <p:nvSpPr>
          <p:cNvPr id="46" name="Espace réservé du contenu 2">
            <a:extLst>
              <a:ext uri="{FF2B5EF4-FFF2-40B4-BE49-F238E27FC236}">
                <a16:creationId xmlns:a16="http://schemas.microsoft.com/office/drawing/2014/main" id="{3148B9AC-58DC-499D-B04D-6047406DC694}"/>
              </a:ext>
            </a:extLst>
          </p:cNvPr>
          <p:cNvSpPr txBox="1">
            <a:spLocks/>
          </p:cNvSpPr>
          <p:nvPr/>
        </p:nvSpPr>
        <p:spPr>
          <a:xfrm>
            <a:off x="480967" y="3243795"/>
            <a:ext cx="7893776" cy="958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tout d’abord déclaré les bibliothèque « </a:t>
            </a:r>
            <a:r>
              <a:rPr lang="fr-FR" dirty="0" err="1"/>
              <a:t>Wire.h</a:t>
            </a:r>
            <a:r>
              <a:rPr lang="fr-FR" dirty="0"/>
              <a:t> » et « LiquidCrystal_I2C.h », puis définir la taille de l’écran (ici 16 par 2).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6AC889-76EC-45AC-A05A-73BD8490B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t="43142" r="76758" b="53167"/>
          <a:stretch/>
        </p:blipFill>
        <p:spPr>
          <a:xfrm>
            <a:off x="777865" y="2600497"/>
            <a:ext cx="4153739" cy="3759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C2474D5-BE32-423E-8740-5BBC24F50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01" r="23687" b="42621"/>
          <a:stretch/>
        </p:blipFill>
        <p:spPr>
          <a:xfrm>
            <a:off x="367303" y="4202410"/>
            <a:ext cx="9304020" cy="95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0E00F-264E-424B-8A30-D180986D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65D6B3D-985E-46DC-B2DB-90B715FF383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61102" t="39129" r="29048" b="11618"/>
          <a:stretch/>
        </p:blipFill>
        <p:spPr bwMode="auto">
          <a:xfrm>
            <a:off x="869839" y="2777868"/>
            <a:ext cx="1379982" cy="3881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6F5A73-DE1F-4814-BA33-A59D2254264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23549" r="8559" b="38047"/>
          <a:stretch/>
        </p:blipFill>
        <p:spPr bwMode="auto">
          <a:xfrm>
            <a:off x="4175041" y="2828143"/>
            <a:ext cx="4692430" cy="33978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B9D05F0-19D4-417E-B698-DFC30C596E90}"/>
              </a:ext>
            </a:extLst>
          </p:cNvPr>
          <p:cNvSpPr txBox="1">
            <a:spLocks/>
          </p:cNvSpPr>
          <p:nvPr/>
        </p:nvSpPr>
        <p:spPr>
          <a:xfrm>
            <a:off x="321540" y="1448126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 gamme européenne comprend 12 notes. Chacune d'elle est à une fréquence précise.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1FE863-69AF-4433-B828-FD9C3F056854}"/>
              </a:ext>
            </a:extLst>
          </p:cNvPr>
          <p:cNvSpPr txBox="1"/>
          <p:nvPr/>
        </p:nvSpPr>
        <p:spPr>
          <a:xfrm>
            <a:off x="76284" y="2199522"/>
            <a:ext cx="296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Tableau des fréquences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BE662A-8E1F-43C2-AE59-C98A5734C765}"/>
              </a:ext>
            </a:extLst>
          </p:cNvPr>
          <p:cNvSpPr txBox="1"/>
          <p:nvPr/>
        </p:nvSpPr>
        <p:spPr>
          <a:xfrm>
            <a:off x="4175041" y="2289988"/>
            <a:ext cx="50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Partition solfège de « Au clair de la lune» :</a:t>
            </a: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08B42661-FB96-44CD-A539-402CB7D73FD1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6E66FD4-9CC9-417A-87C1-7919D09F11CC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AAE2D978-F8E0-40E5-87C9-7E0825315E6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12151F1-5053-40C5-BA72-A1650233CC3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8EE4E5A3-5F54-464C-B273-A8A318890E5C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BC00E7A7-334D-4329-BF6A-707817F0B148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58119B8C-58EA-42DF-A0B8-E5C178653659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C03C5502-9A4D-4D14-9A20-AE0F2449EB70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B126EBAA-0FEC-40C0-AF66-260D4D506D6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994020-4623-41FF-B827-771BB0087B6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C7D3E8D-6549-484B-BF53-D13CD808B04B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983EA7-9EE6-4084-9127-B4CCB6E97341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63AB5A7-3ADC-41A2-8C6C-E925A6D23A1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7ACC15C-9120-4B72-8E9F-C6C856558DD2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6417570A-9C0F-44CD-8F16-82CBFB979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13CE7416-BF2D-4364-AD06-3C45A9AD4A09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du buzzer</a:t>
            </a:r>
          </a:p>
        </p:txBody>
      </p:sp>
    </p:spTree>
    <p:extLst>
      <p:ext uri="{BB962C8B-B14F-4D97-AF65-F5344CB8AC3E}">
        <p14:creationId xmlns:p14="http://schemas.microsoft.com/office/powerpoint/2010/main" val="421710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20298-02E2-4220-B3C6-118FF265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36" y="724494"/>
            <a:ext cx="4213775" cy="1320800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Connexion du Buzzer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0874B8-326D-450D-A6AE-8821B8BF1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015" y="1648633"/>
            <a:ext cx="3720916" cy="3560733"/>
          </a:xfrm>
        </p:spPr>
        <p:txBody>
          <a:bodyPr>
            <a:normAutofit/>
          </a:bodyPr>
          <a:lstStyle/>
          <a:p>
            <a:r>
              <a:rPr lang="fr-FR" dirty="0"/>
              <a:t>J’utilise les fréquences correspondant à chaque note.</a:t>
            </a:r>
          </a:p>
          <a:p>
            <a:r>
              <a:rPr lang="fr-FR" dirty="0"/>
              <a:t> Pour le nom des notes j’utilise les deux premières lettres de la note et ajoute N pour normal ou D pour dièse.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BA744F-750F-4102-9073-78CF4106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D60A422A-F57C-4B09-8E2A-89DAEAB79624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AA1D773F-78B3-401D-AC48-11FEE49BD193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11847010-469F-4406-9812-8C08EE67ADD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87C985FB-2B75-40A6-90D4-ABEB31925983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C770305D-CEB7-4697-A929-D76DBB9B1072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117DAAA9-8147-49F1-B03C-E2F89D693E1D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8648EB68-47D2-4B05-A5B1-083D28E8BF51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02DBCD8A-843C-4AED-B65D-1C698C1B6EA5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DE1CF165-2772-4B54-AAEA-9EFFD087AC1E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6F96CF-B8BC-418E-9B07-FBED31C62B6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9535220-1F43-4279-8012-78F30D26497F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0ECF21-094E-472E-B9EA-5F5485FEA58D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DA5716D-4FD9-40EB-AA53-418293A0856D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8C41730-B007-4090-B048-0450792BF1AB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6130FD84-057F-411C-9DA7-F97116401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3B7FB37-983C-4FE8-9BD6-F443633F6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90" r="73875" b="20555"/>
          <a:stretch/>
        </p:blipFill>
        <p:spPr>
          <a:xfrm>
            <a:off x="5499185" y="1269738"/>
            <a:ext cx="3401359" cy="4771624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318ADCA9-AE7F-40D4-B541-15AB611CDE1A}"/>
              </a:ext>
            </a:extLst>
          </p:cNvPr>
          <p:cNvSpPr txBox="1">
            <a:spLocks/>
          </p:cNvSpPr>
          <p:nvPr/>
        </p:nvSpPr>
        <p:spPr>
          <a:xfrm>
            <a:off x="751015" y="3623680"/>
            <a:ext cx="3893058" cy="340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fonction  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millis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Font typeface="Wingdings 3" charset="2"/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fonction  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delay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   </a:t>
            </a:r>
          </a:p>
          <a:p>
            <a:pPr marL="0" indent="0">
              <a:buFont typeface="Wingdings 3" charset="2"/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 fonction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tone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() 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09C4957-863D-436E-B023-B981202F498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26268" r="88655" b="72043"/>
          <a:stretch/>
        </p:blipFill>
        <p:spPr bwMode="auto">
          <a:xfrm>
            <a:off x="1162439" y="4018732"/>
            <a:ext cx="1815653" cy="226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8DA5BB4-B323-47DE-8C10-3C617F41CAA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9" t="44053" r="41977" b="53907"/>
          <a:stretch/>
        </p:blipFill>
        <p:spPr bwMode="auto">
          <a:xfrm>
            <a:off x="1287309" y="4803259"/>
            <a:ext cx="1125762" cy="226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AA924FA-CB2E-4F13-882B-80043013644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 t="66216" r="39053" b="31321"/>
          <a:stretch/>
        </p:blipFill>
        <p:spPr bwMode="auto">
          <a:xfrm>
            <a:off x="968316" y="5604418"/>
            <a:ext cx="1931125" cy="2440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86C9487-59E2-4488-9C11-92A63EB48EA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8" t="60196" r="36408" b="38033"/>
          <a:stretch/>
        </p:blipFill>
        <p:spPr bwMode="auto">
          <a:xfrm>
            <a:off x="984249" y="6243566"/>
            <a:ext cx="2381882" cy="190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C84B3E7-9A33-4D4D-82DF-28BC3B2B67D0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4" t="31259" r="41207" b="66892"/>
          <a:stretch/>
        </p:blipFill>
        <p:spPr bwMode="auto">
          <a:xfrm>
            <a:off x="1029626" y="5923927"/>
            <a:ext cx="1533146" cy="222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641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59FFD-D73B-4A46-8A6E-52673AF4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85910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Programme permettant de vérifier le mot de passe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AF1B87-0BED-4A3F-ABE2-3C3CB5794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324053" cy="2444967"/>
          </a:xfrm>
        </p:spPr>
        <p:txBody>
          <a:bodyPr/>
          <a:lstStyle/>
          <a:p>
            <a:pPr marL="0" lv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979A2D-D787-4665-98E3-837C485C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6635F14-4C99-4AEE-B39B-38AB011D0A00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DE0971A-75AD-4E82-B59C-7B24567A6E8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C4411C40-01B4-48A0-AEE5-ABEA1382F19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636CFF39-C3C2-4ABD-B802-8F8EE30CF6C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932F8579-3862-4CB9-A773-621A81291D40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3D20C3A-B264-4BDD-979A-0DEE6A6D293B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8B0AF54B-2EA5-42DA-A35C-D60B92FE4DAC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EFAD7305-BE11-4F3B-81DB-CC4DF1FDF98D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CFE19D1A-3E6D-4F4C-B124-90727CDF3D3B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AC20BB-425F-48E7-A090-749B427A161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E256C90-BBA4-4956-9E37-E74254275EA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BAD0E6-1704-4C33-9529-5A1AECB6B498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4A46FC6-F278-48B6-BAC1-338B7AFFBD76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67962B1-6E54-450D-BF30-54E6986FDDC5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4" name="Picture 2" descr="Image associée">
            <a:extLst>
              <a:ext uri="{FF2B5EF4-FFF2-40B4-BE49-F238E27FC236}">
                <a16:creationId xmlns:a16="http://schemas.microsoft.com/office/drawing/2014/main" id="{BF096FF9-ECDA-4545-A2E4-35924DF1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8395F45F-E3C0-4B41-9A9F-E9C1D1FFE63A}"/>
              </a:ext>
            </a:extLst>
          </p:cNvPr>
          <p:cNvSpPr txBox="1">
            <a:spLocks/>
          </p:cNvSpPr>
          <p:nvPr/>
        </p:nvSpPr>
        <p:spPr>
          <a:xfrm>
            <a:off x="692127" y="2024484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 mot de passe se définit avec </a:t>
            </a:r>
            <a:r>
              <a:rPr lang="fr-FR" dirty="0" err="1"/>
              <a:t>Password</a:t>
            </a:r>
            <a:r>
              <a:rPr lang="fr-FR" dirty="0"/>
              <a:t> («  »)</a:t>
            </a: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4AF1FF42-DDB8-4AFA-BD3D-27C918DF70D5}"/>
              </a:ext>
            </a:extLst>
          </p:cNvPr>
          <p:cNvSpPr txBox="1">
            <a:spLocks/>
          </p:cNvSpPr>
          <p:nvPr/>
        </p:nvSpPr>
        <p:spPr>
          <a:xfrm>
            <a:off x="678881" y="2938749"/>
            <a:ext cx="825345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Pwd.evaluate</a:t>
            </a:r>
            <a:r>
              <a:rPr lang="fr-FR" dirty="0"/>
              <a:t>() vérifie si le mot de passe est égale au mot de passe cible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4B1432-3A8D-4CCE-B7E5-1FD19927A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45" r="76066" b="71385"/>
          <a:stretch/>
        </p:blipFill>
        <p:spPr>
          <a:xfrm>
            <a:off x="961040" y="2456503"/>
            <a:ext cx="5307488" cy="3205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A642BC-E62D-47B6-936C-11265522F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11" t="30719" r="34807" b="66563"/>
          <a:stretch/>
        </p:blipFill>
        <p:spPr>
          <a:xfrm>
            <a:off x="961040" y="3479950"/>
            <a:ext cx="3498945" cy="388209"/>
          </a:xfrm>
          <a:prstGeom prst="rect">
            <a:avLst/>
          </a:prstGeom>
        </p:spPr>
      </p:pic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68F11E46-6413-4040-8B18-C88E8F844748}"/>
              </a:ext>
            </a:extLst>
          </p:cNvPr>
          <p:cNvSpPr txBox="1">
            <a:spLocks/>
          </p:cNvSpPr>
          <p:nvPr/>
        </p:nvSpPr>
        <p:spPr>
          <a:xfrm>
            <a:off x="664621" y="4039605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valider ou réinitialiser la saisie il faut définir les touches. 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1CC24B1A-0C6D-4179-A357-84DA143CAE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6" t="33697" r="50027" b="47671"/>
          <a:stretch/>
        </p:blipFill>
        <p:spPr>
          <a:xfrm>
            <a:off x="742093" y="4756515"/>
            <a:ext cx="6546135" cy="14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4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A92916-C87B-4D78-9EC7-A6185779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32B6565-7D26-4C2D-B223-00980268318A}"/>
              </a:ext>
            </a:extLst>
          </p:cNvPr>
          <p:cNvSpPr txBox="1">
            <a:spLocks/>
          </p:cNvSpPr>
          <p:nvPr/>
        </p:nvSpPr>
        <p:spPr>
          <a:xfrm>
            <a:off x="480969" y="2188784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valider ou réinitialiser la saisie il faut définir les touches. </a:t>
            </a: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96BF5F5B-88C5-4378-BD24-D7F11233CBC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E0E90DFA-3BEF-4CD5-8D28-0292C075E2DA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A785AC2B-25DD-4453-9433-5DDDFF40978D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F3983B1A-DBE9-47F4-8430-C5749B567BC2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F7BDCBAD-0E47-4826-B68E-4224FB1E0D6A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7D9BFAB8-0E17-4A42-80B8-C255AD544DAA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594509CD-E59F-49DF-8B63-E302654B5500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ED9760FE-786C-4ECB-8EBB-11F24A8ACAF1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0F88FB3-91AF-4ADA-AE3E-6319617E88E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E0EC3-9C1A-4830-AF88-0B9E45C1076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4B7767C-FFA3-4927-85D0-F70BA1CC4D76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24A5C-51C7-408F-92AF-A4B03CB168EA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0372EA4-266D-433A-ACFA-EC63090202DD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BF5C69E-2DF9-41B0-A639-70C1FCB5B467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D4D45476-A62F-4FFA-86EA-1CA88FDEB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ED64FAA4-9AE3-45EB-93C7-9B77E8F75D6F}"/>
              </a:ext>
            </a:extLst>
          </p:cNvPr>
          <p:cNvSpPr txBox="1">
            <a:spLocks/>
          </p:cNvSpPr>
          <p:nvPr/>
        </p:nvSpPr>
        <p:spPr>
          <a:xfrm>
            <a:off x="677334" y="78591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Programme permettant de vérifier le mot de passe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0855C90-E912-4855-807E-77359603B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6" t="33697" r="50027" b="47671"/>
          <a:stretch/>
        </p:blipFill>
        <p:spPr>
          <a:xfrm>
            <a:off x="516152" y="3047871"/>
            <a:ext cx="7500264" cy="16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96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DEA4B-30F1-4315-871D-F9BF2D47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74FD5E-2DDE-4010-B0B6-B1028F74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D97C0C-E308-4D64-80D8-5A48ECC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BAE235-178A-4FEA-BA1B-2FAEEE37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18" y="1580198"/>
            <a:ext cx="633412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0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06081-7F52-4428-8093-17CFE643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584980-8848-41AC-B8F6-ED3166887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DE8B05-F1D1-4407-8EEC-4D6F1633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04617F-46CD-4629-9B86-47C17794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105" y="476250"/>
            <a:ext cx="6715125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19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C328E-9D67-48C8-93AE-2F2336CB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endParaRPr lang="fr-FR"/>
          </a:p>
        </p:txBody>
      </p:sp>
      <p:sp>
        <p:nvSpPr>
          <p:cNvPr id="5137" name="Espace réservé du contenu 2">
            <a:extLst>
              <a:ext uri="{FF2B5EF4-FFF2-40B4-BE49-F238E27FC236}">
                <a16:creationId xmlns:a16="http://schemas.microsoft.com/office/drawing/2014/main" id="{D5EEAE34-1C4E-40E9-B920-140D0BDC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22AB95-DFED-4BAA-9796-92F706CF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047964"/>
            <a:ext cx="4602747" cy="425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5C564-0FF3-4AB6-A1FF-702ADF51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1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EB050-F1EF-4222-89B3-81870001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75366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Schéma global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8A5603-DC7F-403F-B230-CA3607109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B1EA9C-7C01-4A7B-8709-D180D36E3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0"/>
          <a:stretch/>
        </p:blipFill>
        <p:spPr>
          <a:xfrm>
            <a:off x="351758" y="973023"/>
            <a:ext cx="9285293" cy="5709612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CDAAF41-1F4C-4284-B259-3C5FE1BF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D0F0D7C3-0CC4-4B18-BD07-108EF32B9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4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7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53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4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55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F68E61-A9BD-46BC-BD21-5B0A1BC7E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940" y="586748"/>
            <a:ext cx="7071360" cy="56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C46CB-8E37-440F-912E-7B93A487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21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34041-7D1F-4020-B2A7-6F73BD5D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DAE844-E0F7-4147-9CA5-C8904B2A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BA188C-F176-48E7-A229-054638DE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6" y="1762559"/>
            <a:ext cx="6075451" cy="46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862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723F31-CFB7-4B59-BEF2-32A63115523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39BADD-3790-433A-BF99-FB85E5B7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53035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 sz="3200" dirty="0"/>
              <a:t>Problèmes rencontrés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D025BD-4CF5-4A92-BC5D-9AC05731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3F0ED2C-DB2B-4473-B7A8-91CF6CC33352}"/>
              </a:ext>
            </a:extLst>
          </p:cNvPr>
          <p:cNvSpPr txBox="1"/>
          <p:nvPr/>
        </p:nvSpPr>
        <p:spPr>
          <a:xfrm>
            <a:off x="10043071" y="5033898"/>
            <a:ext cx="2148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Câblage de l’ensemble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C35BA589-7EF7-45BD-9E89-A625D179E145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A11D33AB-73E1-4E69-9487-E6FB60B6EF5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E76B41AF-D9EA-4724-8283-7FEDEC41543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9450F9FB-955B-4AAA-80A2-01E4FB438365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1A3EBE82-3666-4208-8673-A6D6C1C7213E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3E0B4D12-3F1E-443F-A627-DBE7FD15D888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62DB960C-CA52-4F29-9F11-A5EE4B61630E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82A9BC0E-503C-432A-825F-FE2C3FCCAD62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BADB51D9-05AF-4971-B29E-9F4553C1D145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2929D16-968C-45DB-8AE6-ABBB89CFDBA9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AFD4DE-ADEA-44E8-98DA-A655E74ED983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BF92BE-189B-466C-B805-C1ACA5AB63E8}"/>
              </a:ext>
            </a:extLst>
          </p:cNvPr>
          <p:cNvSpPr/>
          <p:nvPr/>
        </p:nvSpPr>
        <p:spPr>
          <a:xfrm>
            <a:off x="11606255" y="435163"/>
            <a:ext cx="98623" cy="4951304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7A71386-2729-4FDC-BCDB-E84C4266C1C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2C2A65A-A370-41C5-BBEB-60A7C924BD0A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0BB4E526-6E97-45E1-A937-703A50CA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C7712509-8BB8-47FF-BE78-32283B111FBA}"/>
              </a:ext>
            </a:extLst>
          </p:cNvPr>
          <p:cNvSpPr txBox="1">
            <a:spLocks/>
          </p:cNvSpPr>
          <p:nvPr/>
        </p:nvSpPr>
        <p:spPr>
          <a:xfrm>
            <a:off x="500303" y="1730653"/>
            <a:ext cx="6092581" cy="388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Application Web</a:t>
            </a:r>
          </a:p>
          <a:p>
            <a:r>
              <a:rPr lang="fr-FR" dirty="0"/>
              <a:t>Partie analyse</a:t>
            </a:r>
          </a:p>
          <a:p>
            <a:r>
              <a:rPr lang="fr-FR" dirty="0"/>
              <a:t>Clef étrangère </a:t>
            </a:r>
          </a:p>
          <a:p>
            <a:r>
              <a:rPr lang="fr-FR" dirty="0"/>
              <a:t>Créneau horaire</a:t>
            </a:r>
          </a:p>
          <a:p>
            <a:r>
              <a:rPr lang="fr-FR" dirty="0"/>
              <a:t>Mettre en place le calendrier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Application Arduino</a:t>
            </a:r>
          </a:p>
          <a:p>
            <a:r>
              <a:rPr lang="fr-FR" dirty="0"/>
              <a:t>Câblage pavé numérique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537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BA711-6004-4C65-A55C-33824519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9" y="760621"/>
            <a:ext cx="2874627" cy="1320800"/>
          </a:xfrm>
        </p:spPr>
        <p:txBody>
          <a:bodyPr>
            <a:normAutofit/>
          </a:bodyPr>
          <a:lstStyle/>
          <a:p>
            <a:r>
              <a:rPr lang="fr-FR" sz="3200" dirty="0"/>
              <a:t>Conclusion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39C98-3511-4A42-9AFE-59AD7A15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C5FBF0FC-86B3-425A-B772-802C5AF272A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AF96E61D-46A8-4CA9-8155-5FE0A2843ADC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AE0F6D63-DD9E-42BD-8247-8866158183DE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FED15CE7-4A89-496E-8560-027426CBF3C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5428607A-0F8F-42C0-A12A-068C45C567D3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29B58C71-6CB6-40D9-A5FD-F1174337430F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1C49977-9D1F-478D-9850-9F07E5ECD337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7B3FAE4-6D04-46C6-B5E5-76B75EFA8CE0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C19EA79A-975F-4015-BFA9-EA27E91FD96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5988D0-E38E-4546-B1D6-054ECE4C190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4AC10BA-9343-43E2-A3F2-5248649A3DE7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D97F0A-6210-4421-AAAD-BFBE95714F8F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59B333-513E-4AFE-9806-AEDBBCA7ABB6}"/>
              </a:ext>
            </a:extLst>
          </p:cNvPr>
          <p:cNvSpPr/>
          <p:nvPr/>
        </p:nvSpPr>
        <p:spPr>
          <a:xfrm>
            <a:off x="11606255" y="435162"/>
            <a:ext cx="104775" cy="544475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9BE905D-A3C2-4976-A44F-87DC5776F509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76C20E1-E500-45A2-B85C-958C128D93AA}"/>
              </a:ext>
            </a:extLst>
          </p:cNvPr>
          <p:cNvSpPr txBox="1"/>
          <p:nvPr/>
        </p:nvSpPr>
        <p:spPr>
          <a:xfrm>
            <a:off x="9770666" y="5534841"/>
            <a:ext cx="2148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Diagramme de séquence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243859F-7669-4D0B-A0EF-114B31E88E87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A3934C0F-29A6-4111-8792-7A7A32F40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4ED65F4F-F4E3-4E11-8BA0-4033DFBDAAF3}"/>
              </a:ext>
            </a:extLst>
          </p:cNvPr>
          <p:cNvSpPr txBox="1">
            <a:spLocks/>
          </p:cNvSpPr>
          <p:nvPr/>
        </p:nvSpPr>
        <p:spPr>
          <a:xfrm>
            <a:off x="449877" y="2334056"/>
            <a:ext cx="6895803" cy="1996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Connaissances apportées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Ce qu’il me reste à faire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Poursuite d’étude</a:t>
            </a:r>
          </a:p>
        </p:txBody>
      </p:sp>
    </p:spTree>
    <p:extLst>
      <p:ext uri="{BB962C8B-B14F-4D97-AF65-F5344CB8AC3E}">
        <p14:creationId xmlns:p14="http://schemas.microsoft.com/office/powerpoint/2010/main" val="412153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D4C07-0E44-4DDB-BEDF-283DB495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294428-C987-422B-AADD-8DBECEBB2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3B0C2C-DA08-4354-B83F-52F300E3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0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3E740-A9FF-4C2C-BFFF-1E9FC7D7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753" y="143435"/>
            <a:ext cx="3330383" cy="1320800"/>
          </a:xfrm>
        </p:spPr>
        <p:txBody>
          <a:bodyPr>
            <a:normAutofit/>
          </a:bodyPr>
          <a:lstStyle/>
          <a:p>
            <a:r>
              <a:rPr lang="fr-FR" sz="3200" dirty="0"/>
              <a:t>Schéma global</a:t>
            </a:r>
          </a:p>
        </p:txBody>
      </p:sp>
      <p:pic>
        <p:nvPicPr>
          <p:cNvPr id="16" name="Picture 2" descr="Image associée">
            <a:extLst>
              <a:ext uri="{FF2B5EF4-FFF2-40B4-BE49-F238E27FC236}">
                <a16:creationId xmlns:a16="http://schemas.microsoft.com/office/drawing/2014/main" id="{CE54AA40-5A69-44B5-A196-6AAD86E13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70C8066-5E29-4E9B-A9A5-F5345F254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488363" y="877174"/>
            <a:ext cx="8995271" cy="5914304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A235B01-1C88-459A-BFB6-1531727AB3D4}"/>
              </a:ext>
            </a:extLst>
          </p:cNvPr>
          <p:cNvCxnSpPr>
            <a:cxnSpLocks/>
          </p:cNvCxnSpPr>
          <p:nvPr/>
        </p:nvCxnSpPr>
        <p:spPr>
          <a:xfrm>
            <a:off x="6244046" y="1046451"/>
            <a:ext cx="0" cy="31205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731B43C-C73F-4174-9E70-4B8EC06080AE}"/>
              </a:ext>
            </a:extLst>
          </p:cNvPr>
          <p:cNvCxnSpPr>
            <a:cxnSpLocks/>
          </p:cNvCxnSpPr>
          <p:nvPr/>
        </p:nvCxnSpPr>
        <p:spPr>
          <a:xfrm>
            <a:off x="4249783" y="4167045"/>
            <a:ext cx="1994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EF89E9C-786D-47D0-BC84-5728A49F28A8}"/>
              </a:ext>
            </a:extLst>
          </p:cNvPr>
          <p:cNvCxnSpPr>
            <a:cxnSpLocks/>
          </p:cNvCxnSpPr>
          <p:nvPr/>
        </p:nvCxnSpPr>
        <p:spPr>
          <a:xfrm flipV="1">
            <a:off x="4249783" y="4167045"/>
            <a:ext cx="0" cy="25559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94666DC-0E81-496A-993F-AD3B0C0C7ECE}"/>
              </a:ext>
            </a:extLst>
          </p:cNvPr>
          <p:cNvCxnSpPr>
            <a:cxnSpLocks/>
          </p:cNvCxnSpPr>
          <p:nvPr/>
        </p:nvCxnSpPr>
        <p:spPr>
          <a:xfrm flipV="1">
            <a:off x="4249783" y="6723017"/>
            <a:ext cx="5120640" cy="217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FB189B4-A546-431B-BAA4-E1E34C94553A}"/>
              </a:ext>
            </a:extLst>
          </p:cNvPr>
          <p:cNvCxnSpPr>
            <a:cxnSpLocks/>
          </p:cNvCxnSpPr>
          <p:nvPr/>
        </p:nvCxnSpPr>
        <p:spPr>
          <a:xfrm flipV="1">
            <a:off x="9370423" y="1019071"/>
            <a:ext cx="0" cy="57039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EDEB429-5C46-4D69-B129-CD8950E4281D}"/>
              </a:ext>
            </a:extLst>
          </p:cNvPr>
          <p:cNvCxnSpPr>
            <a:cxnSpLocks/>
          </p:cNvCxnSpPr>
          <p:nvPr/>
        </p:nvCxnSpPr>
        <p:spPr>
          <a:xfrm flipV="1">
            <a:off x="6244046" y="1010409"/>
            <a:ext cx="3126377" cy="261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8DCFC37-DCB7-4D14-9276-DEB64F07C39D}"/>
              </a:ext>
            </a:extLst>
          </p:cNvPr>
          <p:cNvSpPr/>
          <p:nvPr/>
        </p:nvSpPr>
        <p:spPr>
          <a:xfrm>
            <a:off x="833097" y="994795"/>
            <a:ext cx="5338577" cy="3125560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ED2CA-562F-4359-932D-8474E646508B}"/>
              </a:ext>
            </a:extLst>
          </p:cNvPr>
          <p:cNvSpPr/>
          <p:nvPr/>
        </p:nvSpPr>
        <p:spPr>
          <a:xfrm>
            <a:off x="830124" y="4120354"/>
            <a:ext cx="3372908" cy="2671121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9197F8AA-8790-4772-8F6B-B2A41E40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E8F86CC-3114-4181-9D29-286C12415021}"/>
              </a:ext>
            </a:extLst>
          </p:cNvPr>
          <p:cNvSpPr txBox="1"/>
          <p:nvPr/>
        </p:nvSpPr>
        <p:spPr>
          <a:xfrm>
            <a:off x="9870836" y="133454"/>
            <a:ext cx="1602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341A4B19-9DB0-4073-B6FF-5F8FF801D31E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Organigramme : Terminateur 76">
            <a:extLst>
              <a:ext uri="{FF2B5EF4-FFF2-40B4-BE49-F238E27FC236}">
                <a16:creationId xmlns:a16="http://schemas.microsoft.com/office/drawing/2014/main" id="{B36A6C13-C9F7-4FE1-B8CA-3E03D4103E8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Organigramme : Terminateur 77">
            <a:extLst>
              <a:ext uri="{FF2B5EF4-FFF2-40B4-BE49-F238E27FC236}">
                <a16:creationId xmlns:a16="http://schemas.microsoft.com/office/drawing/2014/main" id="{13A60BE8-9FC1-4E25-99F4-A088104D9206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Organigramme : Terminateur 78">
            <a:extLst>
              <a:ext uri="{FF2B5EF4-FFF2-40B4-BE49-F238E27FC236}">
                <a16:creationId xmlns:a16="http://schemas.microsoft.com/office/drawing/2014/main" id="{705B39E5-D799-4A01-9C55-C8F58DC4EC25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Organigramme : Terminateur 79">
            <a:extLst>
              <a:ext uri="{FF2B5EF4-FFF2-40B4-BE49-F238E27FC236}">
                <a16:creationId xmlns:a16="http://schemas.microsoft.com/office/drawing/2014/main" id="{09A57EA8-BD35-4A23-B2D2-F5295589992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BEA2D49D-65BE-452B-A5AA-570B2A432D8E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A0912471-DAE8-4365-962F-A08C80E4084F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EC364C09-BE46-4189-94EC-43F908A1836C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299BFEEB-5EB9-4BBC-8449-321EB789195D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68E34E3-2173-43F3-AC02-3B4261E4938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B9A66D19-51BB-4485-BE72-F1B619D97391}"/>
              </a:ext>
            </a:extLst>
          </p:cNvPr>
          <p:cNvSpPr/>
          <p:nvPr/>
        </p:nvSpPr>
        <p:spPr>
          <a:xfrm>
            <a:off x="11376584" y="6233200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447F5A1-1E3C-4962-93B3-F9BCB81A6F13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2BBCB2A0-85C1-497C-ADF6-BB8DC7D8EA13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8379882-657D-4111-B417-240EB4010DD2}"/>
              </a:ext>
            </a:extLst>
          </p:cNvPr>
          <p:cNvSpPr/>
          <p:nvPr/>
        </p:nvSpPr>
        <p:spPr>
          <a:xfrm>
            <a:off x="11384417" y="286952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45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7ADF1A8-F2D1-4ED6-AA68-AF9A765E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788" y="839789"/>
            <a:ext cx="4976334" cy="732533"/>
          </a:xfrm>
        </p:spPr>
        <p:txBody>
          <a:bodyPr anchor="t">
            <a:normAutofit/>
          </a:bodyPr>
          <a:lstStyle/>
          <a:p>
            <a:r>
              <a:rPr lang="fr-FR" sz="3200" dirty="0"/>
              <a:t>Application web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8696793-F247-469E-96E6-6F92AFB1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71" r="2317" b="-3"/>
          <a:stretch/>
        </p:blipFill>
        <p:spPr>
          <a:xfrm>
            <a:off x="344875" y="2481668"/>
            <a:ext cx="5841493" cy="21927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5F624B-AC52-41BE-BB4C-47B41B395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3508546" cy="3880773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Langages et matériels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Information de la connexion à la BDD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Code de sélection de la BDD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Formulaire de connexion 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Gérer les comptes superviseurs et les créneaux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Réservation de créneaux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Consulter, modifier, annuler sa réservation </a:t>
            </a:r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51AEE-B501-488A-9BA6-32DB1F1BCCA6}"/>
              </a:ext>
            </a:extLst>
          </p:cNvPr>
          <p:cNvSpPr txBox="1"/>
          <p:nvPr/>
        </p:nvSpPr>
        <p:spPr>
          <a:xfrm>
            <a:off x="338687" y="2865290"/>
            <a:ext cx="915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/>
              <a:t>Superviseur</a:t>
            </a:r>
            <a:endParaRPr lang="fr-FR" sz="1000" b="1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67002B0-F9F1-44DA-9E06-C926BFD18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3" r="87555" b="6504"/>
          <a:stretch/>
        </p:blipFill>
        <p:spPr>
          <a:xfrm>
            <a:off x="338687" y="2580875"/>
            <a:ext cx="744200" cy="351775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8DAE7D-D908-40F7-B7C7-02369557400C}"/>
              </a:ext>
            </a:extLst>
          </p:cNvPr>
          <p:cNvCxnSpPr>
            <a:cxnSpLocks/>
          </p:cNvCxnSpPr>
          <p:nvPr/>
        </p:nvCxnSpPr>
        <p:spPr>
          <a:xfrm flipV="1">
            <a:off x="1082887" y="2731629"/>
            <a:ext cx="662023" cy="129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893750-01B1-497E-8BFB-7F23611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6CBF5F-0142-4ECD-93C3-131F8D0DAD32}"/>
              </a:ext>
            </a:extLst>
          </p:cNvPr>
          <p:cNvSpPr txBox="1"/>
          <p:nvPr/>
        </p:nvSpPr>
        <p:spPr>
          <a:xfrm>
            <a:off x="9548146" y="767833"/>
            <a:ext cx="166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web</a:t>
            </a: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0F3C12EE-3B04-49D0-B716-85AFE798ABDF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5A5B1798-6674-4CD7-9106-5857B09605F5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AC2EB230-0498-4086-9825-6F99F90AEBBA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FA4A9433-CDA7-4C29-81D4-EFD4C3EC02FC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9D6198E6-2358-4D2E-8DFA-B2E0EB38318D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A4D54703-7DA7-424F-9F69-6104607B8F0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E5D4D315-DBC4-49CE-9834-93898CCAAB35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510CA4BC-91BF-4D46-AF89-768278F2CCB6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14E2A2B4-D310-4EAE-894A-5BA61E15B8B4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A7C277-89C3-45F9-A277-8A583720704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467B319B-8BD2-44C2-A1B1-76530934A535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77457-A479-4E1B-A17B-899ACE1C623D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73218989-87F8-4F39-B8A5-C05539272EF8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4680B2F-F941-46AA-9EBB-FB23B9593C7C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17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08E38-692F-43B2-ACEF-049D924D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21840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Langages et matériels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F9DFD1-8107-4267-9FBD-7F4132BB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415FC51-0A29-406F-82CA-657EF5DD0394}"/>
              </a:ext>
            </a:extLst>
          </p:cNvPr>
          <p:cNvSpPr txBox="1"/>
          <p:nvPr/>
        </p:nvSpPr>
        <p:spPr>
          <a:xfrm>
            <a:off x="9863158" y="1127677"/>
            <a:ext cx="160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Langages et matériels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D019AF-A854-43B1-AF70-B93221AFD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8" t="32815" r="22570" b="21998"/>
          <a:stretch/>
        </p:blipFill>
        <p:spPr>
          <a:xfrm>
            <a:off x="698112" y="2221992"/>
            <a:ext cx="8234220" cy="3259925"/>
          </a:xfrm>
          <a:prstGeom prst="rect">
            <a:avLst/>
          </a:prstGeom>
        </p:spPr>
      </p:pic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3A2CC4D9-05BA-474F-9B45-28A48F91957B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C70FCEFD-5183-4071-A7D5-0F80E87E9A1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92057D55-7C69-48AE-8244-4C34ACB3C2C7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C4AADA1A-5496-4B9B-91D4-9B228C952CE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37018611-0FA1-465D-96B9-B43FB9019D5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99D00FB-BC8A-491E-BC4E-79C36BBCE2D5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0AFB9CA5-D2A7-436E-B179-2BA21374E9C2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1CD839C3-A9D1-4920-B833-FD8DE8F5C32E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17570E75-3066-4EB5-B63E-0F349AB1E901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B0C7F4-CFD9-4653-89D3-73CDE5D8D6D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209785B-9D94-4599-BCDF-2D6788852CBD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6EDE39-E6DF-4791-A356-AEA1E95D7574}"/>
              </a:ext>
            </a:extLst>
          </p:cNvPr>
          <p:cNvSpPr/>
          <p:nvPr/>
        </p:nvSpPr>
        <p:spPr>
          <a:xfrm>
            <a:off x="11606254" y="435164"/>
            <a:ext cx="104775" cy="1047076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93104C94-958B-488A-BA8D-034D56DFD929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AD43A0DA-D4B8-4A2D-A86C-DFA30B5D2A32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6" name="Picture 2" descr="Image associée">
            <a:extLst>
              <a:ext uri="{FF2B5EF4-FFF2-40B4-BE49-F238E27FC236}">
                <a16:creationId xmlns:a16="http://schemas.microsoft.com/office/drawing/2014/main" id="{BCDD18F2-E50C-4BF8-B98A-149DC21E7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67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90E45-0338-490F-A7CB-9A396C31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Formulaire de connexion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C27953-2B2B-465D-A934-4E56C312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18F3B8-BA7C-4C60-B289-6555D9BF7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25" t="26180" r="32500" b="20079"/>
          <a:stretch/>
        </p:blipFill>
        <p:spPr>
          <a:xfrm>
            <a:off x="587248" y="2060550"/>
            <a:ext cx="5013827" cy="4345937"/>
          </a:xfrm>
          <a:prstGeom prst="rect">
            <a:avLst/>
          </a:prstGeom>
        </p:spPr>
      </p:pic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2646B245-8A2C-4D08-A4AC-B87721067713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26242C4E-DB6B-49A9-815A-6758124E0B26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6354627-E19A-4E97-93A0-83EE6EB646C1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65A6213-3B04-4B8E-A7A4-60E1F695ECDF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3A69458E-D4EE-4FC9-A096-5DB6C9C545F2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4A8499F3-E706-4204-BE0C-97D40906608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B61AFC0D-6F28-490A-A6EC-05C2389EB7E4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37AB3988-D9E1-45BF-AF50-F6C337D20A2E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7C82DDA1-549C-402A-B3F1-15E3709069E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0757D4-C964-4D91-802B-89A708BBA8F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E2BAEF9-09A5-426C-B53E-969D637CC83F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A47468-4B75-4B55-B861-AF76695F3277}"/>
              </a:ext>
            </a:extLst>
          </p:cNvPr>
          <p:cNvSpPr/>
          <p:nvPr/>
        </p:nvSpPr>
        <p:spPr>
          <a:xfrm>
            <a:off x="11606255" y="435164"/>
            <a:ext cx="104775" cy="287179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B70B06C-9D5D-43EC-86D9-692EFF4DC03A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4A17464-8D5B-4BBA-8CD1-1E40BD8B896D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F60D447-AEC3-48F4-B112-144F3F280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551DFF35-6EFB-4D83-8EE6-DEDD9E4E6778}"/>
              </a:ext>
            </a:extLst>
          </p:cNvPr>
          <p:cNvSpPr txBox="1"/>
          <p:nvPr/>
        </p:nvSpPr>
        <p:spPr>
          <a:xfrm>
            <a:off x="9671718" y="2889244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Formulaire de connexion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141F8C6E-51FB-48CB-A5D8-539FFC29B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3" t="30237" r="60625" b="62334"/>
          <a:stretch/>
        </p:blipFill>
        <p:spPr>
          <a:xfrm>
            <a:off x="6141147" y="2846841"/>
            <a:ext cx="2910840" cy="81534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649E961-6B72-4A08-ABC7-3E8299CFF7DA}"/>
              </a:ext>
            </a:extLst>
          </p:cNvPr>
          <p:cNvSpPr txBox="1"/>
          <p:nvPr/>
        </p:nvSpPr>
        <p:spPr>
          <a:xfrm>
            <a:off x="6760878" y="2299193"/>
            <a:ext cx="29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 </a:t>
            </a:r>
            <a:r>
              <a:rPr lang="fr-FR" dirty="0" err="1"/>
              <a:t>users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B1EBD7-E65A-48ED-9C8A-68777B3D9E40}"/>
              </a:ext>
            </a:extLst>
          </p:cNvPr>
          <p:cNvSpPr txBox="1"/>
          <p:nvPr/>
        </p:nvSpPr>
        <p:spPr>
          <a:xfrm>
            <a:off x="6760878" y="3896627"/>
            <a:ext cx="29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 rôles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D1BB91A-8642-40B6-A410-1A4FBFD712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59" t="37889" r="57938" b="52667"/>
          <a:stretch/>
        </p:blipFill>
        <p:spPr>
          <a:xfrm>
            <a:off x="6881102" y="4416353"/>
            <a:ext cx="1274242" cy="8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694EC-9FBC-47B9-8750-7D434273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15225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Formulaire de connexion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9A3AEE-AF26-437B-ADE9-A9D6E35CD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65" y="3385899"/>
            <a:ext cx="8596668" cy="3880773"/>
          </a:xfrm>
        </p:spPr>
        <p:txBody>
          <a:bodyPr/>
          <a:lstStyle/>
          <a:p>
            <a:r>
              <a:rPr lang="fr-FR" dirty="0"/>
              <a:t>Fonction permettant de rediriger vers la bonne page en fonction du rôle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5DB515-61B0-422E-B822-AD5F73A4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B69F5C-3478-42B3-B20C-5662C80C0A2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3" t="57461" r="23969" b="26943"/>
          <a:stretch/>
        </p:blipFill>
        <p:spPr bwMode="auto">
          <a:xfrm>
            <a:off x="989012" y="3870011"/>
            <a:ext cx="6735451" cy="1269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9C632C13-C184-4644-B2BE-26259FE09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rganigramme : Terminateur 20">
            <a:extLst>
              <a:ext uri="{FF2B5EF4-FFF2-40B4-BE49-F238E27FC236}">
                <a16:creationId xmlns:a16="http://schemas.microsoft.com/office/drawing/2014/main" id="{FC6C8AD2-B428-44DD-BD76-DE35EDA81893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9A451D87-2807-418E-A83B-87A65FEFF473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55593F1E-F794-4795-BB4F-2359D05B2972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9C09531F-6017-4A66-A92F-09B1CB20C75E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E2A07BC1-BF6A-46ED-85F2-B74516F3542F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D6BC9C12-615B-4C91-89C2-583780497891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26A06D3B-B73A-4D5D-B9AD-7DC06ED11680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510E15E-C722-4F2B-9C04-DD15DA0B278C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6123FF2-C9F3-4CEE-AC8D-9518A4970ECF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9641B6-DC63-4094-BFA1-3A904A0F2E0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6B7C687-3E62-430D-BD9A-8342A8EDB160}"/>
              </a:ext>
            </a:extLst>
          </p:cNvPr>
          <p:cNvSpPr/>
          <p:nvPr/>
        </p:nvSpPr>
        <p:spPr>
          <a:xfrm>
            <a:off x="11376583" y="62307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8B34CD-C877-4322-92EE-4F37863399AA}"/>
              </a:ext>
            </a:extLst>
          </p:cNvPr>
          <p:cNvSpPr/>
          <p:nvPr/>
        </p:nvSpPr>
        <p:spPr>
          <a:xfrm>
            <a:off x="11606255" y="435164"/>
            <a:ext cx="104775" cy="2895266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20D91BF9-E37B-487C-B7CB-258BF8302438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091058AE-71BA-4E30-B892-4BA63A758E04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542D937-5B95-40BE-8B27-2DE88D698171}"/>
              </a:ext>
            </a:extLst>
          </p:cNvPr>
          <p:cNvSpPr txBox="1"/>
          <p:nvPr/>
        </p:nvSpPr>
        <p:spPr>
          <a:xfrm>
            <a:off x="9803759" y="2888955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Formulaire de connexion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37334BBC-BFF5-48E6-B072-998EFC0F3CB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5" b="34555"/>
          <a:stretch/>
        </p:blipFill>
        <p:spPr bwMode="auto">
          <a:xfrm>
            <a:off x="906466" y="1919543"/>
            <a:ext cx="6900545" cy="12944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313528E3-0968-413C-BB19-FEA1E049A0CF}"/>
              </a:ext>
            </a:extLst>
          </p:cNvPr>
          <p:cNvSpPr txBox="1">
            <a:spLocks/>
          </p:cNvSpPr>
          <p:nvPr/>
        </p:nvSpPr>
        <p:spPr>
          <a:xfrm>
            <a:off x="649265" y="1376942"/>
            <a:ext cx="8207586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Fonction permettant de retourner les rôles administrateur et superviseur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11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D9546-A9DC-44BB-8E2E-1DB691F7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Gérer les comptes superviseurs et les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09830D-8E41-4DEC-B5AF-B50169DC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7A26982-7945-4609-9862-8998BB7D1A49}"/>
              </a:ext>
            </a:extLst>
          </p:cNvPr>
          <p:cNvSpPr txBox="1">
            <a:spLocks/>
          </p:cNvSpPr>
          <p:nvPr/>
        </p:nvSpPr>
        <p:spPr>
          <a:xfrm>
            <a:off x="386088" y="1548446"/>
            <a:ext cx="4739953" cy="353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9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4D03552-E029-4923-A744-2D87647955A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0" t="31242" r="3669" b="44732"/>
          <a:stretch/>
        </p:blipFill>
        <p:spPr bwMode="auto">
          <a:xfrm>
            <a:off x="2681107" y="1876681"/>
            <a:ext cx="5334000" cy="1561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19620E8-E4BD-416A-85DF-753BFF2092D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5" t="23051" r="1162" b="41268"/>
          <a:stretch/>
        </p:blipFill>
        <p:spPr bwMode="auto">
          <a:xfrm>
            <a:off x="2681107" y="3715758"/>
            <a:ext cx="5321935" cy="229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" descr="Image associée">
            <a:extLst>
              <a:ext uri="{FF2B5EF4-FFF2-40B4-BE49-F238E27FC236}">
                <a16:creationId xmlns:a16="http://schemas.microsoft.com/office/drawing/2014/main" id="{5B445D12-A757-41D3-AF5E-DFA69A3A1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7DD466EA-7E7B-4F26-B616-5B3EB3CA9BBD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461E0041-635A-4945-98D0-9D7F1B079E3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A938BDCE-A2A9-416C-B313-7F6D9DA836FB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64FBD478-7D79-41A4-B4F7-369966983BB8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929CB87F-0C3C-433F-B121-89B6C22C6E04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04B4B8A1-436A-486F-B90B-226EDF34A865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A6826297-1808-4D06-9A9E-8BD874B361AC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FF72B2CC-5BCD-42A5-9C64-CF982386F5B2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16AF59EB-D679-4D7F-84C9-73408A4FEB5A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B82BEF-BEC9-4469-B1DE-F440C30A50BB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ED35154-AC5F-4C9F-88C3-397E5A564879}"/>
              </a:ext>
            </a:extLst>
          </p:cNvPr>
          <p:cNvSpPr/>
          <p:nvPr/>
        </p:nvSpPr>
        <p:spPr>
          <a:xfrm>
            <a:off x="11376583" y="62307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0CC1815-685F-4C24-8825-C5522DBF137D}"/>
              </a:ext>
            </a:extLst>
          </p:cNvPr>
          <p:cNvSpPr/>
          <p:nvPr/>
        </p:nvSpPr>
        <p:spPr>
          <a:xfrm>
            <a:off x="11606255" y="435163"/>
            <a:ext cx="104775" cy="350647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650E5267-1205-446C-AF01-BFD805E874E4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9C589BFA-7934-4773-B800-C45A681654AA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1F4C482-411D-465A-A770-D277F9C43C1D}"/>
              </a:ext>
            </a:extLst>
          </p:cNvPr>
          <p:cNvSpPr txBox="1"/>
          <p:nvPr/>
        </p:nvSpPr>
        <p:spPr>
          <a:xfrm>
            <a:off x="9370504" y="3542617"/>
            <a:ext cx="209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Gérer les comptes superviseurs et les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6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</Words>
  <Application>Microsoft Office PowerPoint</Application>
  <PresentationFormat>Grand écran</PresentationFormat>
  <Paragraphs>172</Paragraphs>
  <Slides>34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</vt:lpstr>
      <vt:lpstr>Calibri</vt:lpstr>
      <vt:lpstr>Eras Medium ITC</vt:lpstr>
      <vt:lpstr>Trebuchet MS</vt:lpstr>
      <vt:lpstr>Wingdings 3</vt:lpstr>
      <vt:lpstr>Facette</vt:lpstr>
      <vt:lpstr>Présentation PowerPoint</vt:lpstr>
      <vt:lpstr>Sommaire</vt:lpstr>
      <vt:lpstr>Schéma global</vt:lpstr>
      <vt:lpstr>Schéma global</vt:lpstr>
      <vt:lpstr>Application web </vt:lpstr>
      <vt:lpstr>Langages et matériels</vt:lpstr>
      <vt:lpstr>Formulaire de connexion </vt:lpstr>
      <vt:lpstr>Formulaire de connexion </vt:lpstr>
      <vt:lpstr>Gérer les comptes superviseurs et les créneaux</vt:lpstr>
      <vt:lpstr>Gérer les comptes superviseurs et les créneaux</vt:lpstr>
      <vt:lpstr>Gérer les comptes superviseurs et les créneaux</vt:lpstr>
      <vt:lpstr>Réserver un créneaux</vt:lpstr>
      <vt:lpstr>Réservation de créneaux</vt:lpstr>
      <vt:lpstr>Réservation de créneaux</vt:lpstr>
      <vt:lpstr>Présentation PowerPoint</vt:lpstr>
      <vt:lpstr>Consulter, modifier, annuler sa réservation </vt:lpstr>
      <vt:lpstr>Application Arduino</vt:lpstr>
      <vt:lpstr>Matériels utilisés</vt:lpstr>
      <vt:lpstr>Câblage  </vt:lpstr>
      <vt:lpstr>Présentation PowerPoint</vt:lpstr>
      <vt:lpstr>Connexion du pavé numérique</vt:lpstr>
      <vt:lpstr>Présentation PowerPoint</vt:lpstr>
      <vt:lpstr>Présentation PowerPoint</vt:lpstr>
      <vt:lpstr>Connexion du Buzzer </vt:lpstr>
      <vt:lpstr>Programme permettant de vérifier le mot de passe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Diagramme de classe</vt:lpstr>
      <vt:lpstr>Problèmes rencontrés</vt:lpstr>
      <vt:lpstr>Conclusion </vt:lpstr>
      <vt:lpstr>Partie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Cyril dohin</dc:creator>
  <cp:lastModifiedBy>Cyril dohin</cp:lastModifiedBy>
  <cp:revision>15</cp:revision>
  <dcterms:created xsi:type="dcterms:W3CDTF">2020-06-05T14:37:58Z</dcterms:created>
  <dcterms:modified xsi:type="dcterms:W3CDTF">2020-06-06T15:28:47Z</dcterms:modified>
</cp:coreProperties>
</file>